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9" r:id="rId1"/>
  </p:sldMasterIdLst>
  <p:notesMasterIdLst>
    <p:notesMasterId r:id="rId35"/>
  </p:notesMasterIdLst>
  <p:sldIdLst>
    <p:sldId id="256" r:id="rId2"/>
    <p:sldId id="274" r:id="rId3"/>
    <p:sldId id="257" r:id="rId4"/>
    <p:sldId id="258" r:id="rId5"/>
    <p:sldId id="259" r:id="rId6"/>
    <p:sldId id="375" r:id="rId7"/>
    <p:sldId id="366" r:id="rId8"/>
    <p:sldId id="356" r:id="rId9"/>
    <p:sldId id="386" r:id="rId10"/>
    <p:sldId id="385" r:id="rId11"/>
    <p:sldId id="261" r:id="rId12"/>
    <p:sldId id="387" r:id="rId13"/>
    <p:sldId id="390" r:id="rId14"/>
    <p:sldId id="266" r:id="rId15"/>
    <p:sldId id="374" r:id="rId16"/>
    <p:sldId id="381" r:id="rId17"/>
    <p:sldId id="363" r:id="rId18"/>
    <p:sldId id="264" r:id="rId19"/>
    <p:sldId id="388" r:id="rId20"/>
    <p:sldId id="391" r:id="rId21"/>
    <p:sldId id="352" r:id="rId22"/>
    <p:sldId id="382" r:id="rId23"/>
    <p:sldId id="380" r:id="rId24"/>
    <p:sldId id="369" r:id="rId25"/>
    <p:sldId id="370" r:id="rId26"/>
    <p:sldId id="267" r:id="rId27"/>
    <p:sldId id="376" r:id="rId28"/>
    <p:sldId id="377" r:id="rId29"/>
    <p:sldId id="389" r:id="rId30"/>
    <p:sldId id="367" r:id="rId31"/>
    <p:sldId id="371" r:id="rId32"/>
    <p:sldId id="368" r:id="rId33"/>
    <p:sldId id="383" r:id="rId34"/>
  </p:sldIdLst>
  <p:sldSz cx="9144000" cy="6858000" type="screen4x3"/>
  <p:notesSz cx="6858000" cy="9144000"/>
  <p:defaultTextStyle>
    <a:defPPr>
      <a:defRPr lang="en-GB"/>
    </a:defPPr>
    <a:lvl1pPr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kern="1200">
        <a:solidFill>
          <a:schemeClr val="bg1"/>
        </a:solidFill>
        <a:latin typeface="Arial" charset="0"/>
        <a:ea typeface="MS Gothic" charset="-128"/>
        <a:cs typeface="+mn-cs"/>
      </a:defRPr>
    </a:lvl1pPr>
    <a:lvl2pPr marL="742950" indent="-28575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kern="1200">
        <a:solidFill>
          <a:schemeClr val="bg1"/>
        </a:solidFill>
        <a:latin typeface="Arial" charset="0"/>
        <a:ea typeface="MS Gothic" charset="-128"/>
        <a:cs typeface="+mn-cs"/>
      </a:defRPr>
    </a:lvl2pPr>
    <a:lvl3pPr marL="11430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kern="1200">
        <a:solidFill>
          <a:schemeClr val="bg1"/>
        </a:solidFill>
        <a:latin typeface="Arial" charset="0"/>
        <a:ea typeface="MS Gothic" charset="-128"/>
        <a:cs typeface="+mn-cs"/>
      </a:defRPr>
    </a:lvl3pPr>
    <a:lvl4pPr marL="16002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kern="1200">
        <a:solidFill>
          <a:schemeClr val="bg1"/>
        </a:solidFill>
        <a:latin typeface="Arial" charset="0"/>
        <a:ea typeface="MS Gothic" charset="-128"/>
        <a:cs typeface="+mn-cs"/>
      </a:defRPr>
    </a:lvl4pPr>
    <a:lvl5pPr marL="20574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kern="1200">
        <a:solidFill>
          <a:schemeClr val="bg1"/>
        </a:solidFill>
        <a:latin typeface="Arial" charset="0"/>
        <a:ea typeface="MS Gothic" charset="-128"/>
        <a:cs typeface="+mn-cs"/>
      </a:defRPr>
    </a:lvl5pPr>
    <a:lvl6pPr marL="2286000" algn="l" defTabSz="914400" rtl="0" eaLnBrk="1" latinLnBrk="0" hangingPunct="1">
      <a:defRPr kern="1200">
        <a:solidFill>
          <a:schemeClr val="bg1"/>
        </a:solidFill>
        <a:latin typeface="Arial" charset="0"/>
        <a:ea typeface="MS Gothic" charset="-128"/>
        <a:cs typeface="+mn-cs"/>
      </a:defRPr>
    </a:lvl6pPr>
    <a:lvl7pPr marL="2743200" algn="l" defTabSz="914400" rtl="0" eaLnBrk="1" latinLnBrk="0" hangingPunct="1">
      <a:defRPr kern="1200">
        <a:solidFill>
          <a:schemeClr val="bg1"/>
        </a:solidFill>
        <a:latin typeface="Arial" charset="0"/>
        <a:ea typeface="MS Gothic" charset="-128"/>
        <a:cs typeface="+mn-cs"/>
      </a:defRPr>
    </a:lvl7pPr>
    <a:lvl8pPr marL="3200400" algn="l" defTabSz="914400" rtl="0" eaLnBrk="1" latinLnBrk="0" hangingPunct="1">
      <a:defRPr kern="1200">
        <a:solidFill>
          <a:schemeClr val="bg1"/>
        </a:solidFill>
        <a:latin typeface="Arial" charset="0"/>
        <a:ea typeface="MS Gothic" charset="-128"/>
        <a:cs typeface="+mn-cs"/>
      </a:defRPr>
    </a:lvl8pPr>
    <a:lvl9pPr marL="3657600" algn="l" defTabSz="914400" rtl="0" eaLnBrk="1" latinLnBrk="0" hangingPunct="1">
      <a:defRPr kern="1200">
        <a:solidFill>
          <a:schemeClr val="bg1"/>
        </a:solidFill>
        <a:latin typeface="Arial" charset="0"/>
        <a:ea typeface="MS Gothic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21586" autoAdjust="0"/>
    <p:restoredTop sz="94660"/>
  </p:normalViewPr>
  <p:slideViewPr>
    <p:cSldViewPr>
      <p:cViewPr>
        <p:scale>
          <a:sx n="100" d="100"/>
          <a:sy n="100" d="100"/>
        </p:scale>
        <p:origin x="-66" y="-12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66" d="100"/>
          <a:sy n="66" d="100"/>
        </p:scale>
        <p:origin x="0" y="0"/>
      </p:cViewPr>
      <p:guideLst/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AutoShape 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360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ru-RU">
              <a:ea typeface="MS Gothic" pitchFamily="49" charset="-128"/>
            </a:endParaRPr>
          </a:p>
        </p:txBody>
      </p:sp>
      <p:sp>
        <p:nvSpPr>
          <p:cNvPr id="58371" name="AutoShape 2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ru-RU">
              <a:ea typeface="MS Gothic" pitchFamily="49" charset="-128"/>
            </a:endParaRPr>
          </a:p>
        </p:txBody>
      </p:sp>
      <p:sp>
        <p:nvSpPr>
          <p:cNvPr id="58372" name="AutoShape 3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ru-RU">
              <a:ea typeface="MS Gothic" pitchFamily="49" charset="-128"/>
            </a:endParaRPr>
          </a:p>
        </p:txBody>
      </p:sp>
      <p:sp>
        <p:nvSpPr>
          <p:cNvPr id="58373" name="AutoShape 4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ru-RU">
              <a:ea typeface="MS Gothic" pitchFamily="49" charset="-128"/>
            </a:endParaRPr>
          </a:p>
        </p:txBody>
      </p:sp>
      <p:sp>
        <p:nvSpPr>
          <p:cNvPr id="58374" name="AutoShape 5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ru-RU">
              <a:ea typeface="MS Gothic" pitchFamily="49" charset="-128"/>
            </a:endParaRPr>
          </a:p>
        </p:txBody>
      </p:sp>
      <p:sp>
        <p:nvSpPr>
          <p:cNvPr id="58375" name="AutoShape 6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ru-RU">
              <a:ea typeface="MS Gothic" pitchFamily="49" charset="-128"/>
            </a:endParaRPr>
          </a:p>
        </p:txBody>
      </p:sp>
      <p:sp>
        <p:nvSpPr>
          <p:cNvPr id="58376" name="AutoShape 7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ru-RU">
              <a:ea typeface="MS Gothic" pitchFamily="49" charset="-128"/>
            </a:endParaRPr>
          </a:p>
        </p:txBody>
      </p:sp>
      <p:sp>
        <p:nvSpPr>
          <p:cNvPr id="25609" name="Rectangle 8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55700" y="933450"/>
            <a:ext cx="4341813" cy="3351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sp>
      <p:sp>
        <p:nvSpPr>
          <p:cNvPr id="6153" name="Rectangle 9"/>
          <p:cNvSpPr>
            <a:spLocks noGrp="1" noChangeArrowheads="1"/>
          </p:cNvSpPr>
          <p:nvPr>
            <p:ph type="body"/>
          </p:nvPr>
        </p:nvSpPr>
        <p:spPr bwMode="auto">
          <a:xfrm>
            <a:off x="1031875" y="4624388"/>
            <a:ext cx="4595813" cy="372268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ru-RU" noProof="0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1"/>
          <p:cNvSpPr txBox="1">
            <a:spLocks noChangeArrowheads="1"/>
          </p:cNvSpPr>
          <p:nvPr/>
        </p:nvSpPr>
        <p:spPr bwMode="auto">
          <a:xfrm>
            <a:off x="1143000" y="677863"/>
            <a:ext cx="4572000" cy="344487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6627" name="Rectangle 2"/>
          <p:cNvSpPr>
            <a:spLocks noGrp="1" noChangeArrowheads="1"/>
          </p:cNvSpPr>
          <p:nvPr>
            <p:ph type="body"/>
          </p:nvPr>
        </p:nvSpPr>
        <p:spPr>
          <a:xfrm>
            <a:off x="1031875" y="4624388"/>
            <a:ext cx="4597400" cy="3724275"/>
          </a:xfrm>
          <a:noFill/>
          <a:ln/>
        </p:spPr>
        <p:txBody>
          <a:bodyPr wrap="none" anchor="ctr"/>
          <a:lstStyle/>
          <a:p>
            <a:endParaRPr lang="ru-RU" dirty="0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92200" y="933450"/>
            <a:ext cx="4476750" cy="335915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35843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031875" y="4624388"/>
            <a:ext cx="4597400" cy="3724275"/>
          </a:xfrm>
          <a:noFill/>
          <a:ln/>
        </p:spPr>
        <p:txBody>
          <a:bodyPr wrap="none" anchor="ctr"/>
          <a:lstStyle/>
          <a:p>
            <a:endParaRPr 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92200" y="933450"/>
            <a:ext cx="4476750" cy="335915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36867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031875" y="4624388"/>
            <a:ext cx="4597400" cy="3724275"/>
          </a:xfrm>
          <a:noFill/>
          <a:ln/>
        </p:spPr>
        <p:txBody>
          <a:bodyPr wrap="none" anchor="ctr"/>
          <a:lstStyle/>
          <a:p>
            <a:endParaRPr 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92200" y="933450"/>
            <a:ext cx="4476750" cy="3359150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37891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031875" y="4624388"/>
            <a:ext cx="4597400" cy="3724275"/>
          </a:xfrm>
          <a:noFill/>
          <a:ln/>
        </p:spPr>
        <p:txBody>
          <a:bodyPr wrap="none" anchor="ctr"/>
          <a:lstStyle/>
          <a:p>
            <a:endParaRPr 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92200" y="933450"/>
            <a:ext cx="4471988" cy="3354388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27651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031875" y="4624388"/>
            <a:ext cx="4597400" cy="3724275"/>
          </a:xfrm>
          <a:noFill/>
          <a:ln/>
        </p:spPr>
        <p:txBody>
          <a:bodyPr wrap="none" anchor="ctr"/>
          <a:lstStyle/>
          <a:p>
            <a:endParaRPr 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1"/>
          <p:cNvSpPr txBox="1">
            <a:spLocks noChangeArrowheads="1"/>
          </p:cNvSpPr>
          <p:nvPr/>
        </p:nvSpPr>
        <p:spPr bwMode="auto">
          <a:xfrm>
            <a:off x="1143000" y="677863"/>
            <a:ext cx="4572000" cy="344487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8675" name="Rectangle 2"/>
          <p:cNvSpPr>
            <a:spLocks noGrp="1" noChangeArrowheads="1"/>
          </p:cNvSpPr>
          <p:nvPr>
            <p:ph type="body"/>
          </p:nvPr>
        </p:nvSpPr>
        <p:spPr>
          <a:xfrm>
            <a:off x="1031875" y="4624388"/>
            <a:ext cx="4597400" cy="3724275"/>
          </a:xfrm>
          <a:noFill/>
          <a:ln/>
        </p:spPr>
        <p:txBody>
          <a:bodyPr wrap="none" anchor="ctr"/>
          <a:lstStyle/>
          <a:p>
            <a:endParaRPr 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 Box 1"/>
          <p:cNvSpPr txBox="1">
            <a:spLocks noChangeArrowheads="1"/>
          </p:cNvSpPr>
          <p:nvPr/>
        </p:nvSpPr>
        <p:spPr bwMode="auto">
          <a:xfrm>
            <a:off x="1143000" y="677863"/>
            <a:ext cx="4572000" cy="344487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29699" name="Rectangle 2"/>
          <p:cNvSpPr>
            <a:spLocks noGrp="1" noChangeArrowheads="1"/>
          </p:cNvSpPr>
          <p:nvPr>
            <p:ph type="body"/>
          </p:nvPr>
        </p:nvSpPr>
        <p:spPr>
          <a:xfrm>
            <a:off x="1031875" y="4624388"/>
            <a:ext cx="4597400" cy="3724275"/>
          </a:xfrm>
          <a:noFill/>
          <a:ln/>
        </p:spPr>
        <p:txBody>
          <a:bodyPr wrap="none" anchor="ctr"/>
          <a:lstStyle/>
          <a:p>
            <a:endParaRPr 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90613" y="933450"/>
            <a:ext cx="4484687" cy="3363913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30723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031875" y="4624388"/>
            <a:ext cx="4597400" cy="3724275"/>
          </a:xfrm>
          <a:noFill/>
          <a:ln/>
        </p:spPr>
        <p:txBody>
          <a:bodyPr wrap="none" anchor="ctr"/>
          <a:lstStyle/>
          <a:p>
            <a:endParaRPr 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92200" y="933450"/>
            <a:ext cx="4478338" cy="3360738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31747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031875" y="4624388"/>
            <a:ext cx="4597400" cy="3724275"/>
          </a:xfrm>
          <a:noFill/>
          <a:ln/>
        </p:spPr>
        <p:txBody>
          <a:bodyPr wrap="none" anchor="ctr"/>
          <a:lstStyle/>
          <a:p>
            <a:endParaRPr 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92200" y="933450"/>
            <a:ext cx="4478338" cy="3360738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32771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031875" y="4624388"/>
            <a:ext cx="4597400" cy="3724275"/>
          </a:xfrm>
          <a:noFill/>
          <a:ln/>
        </p:spPr>
        <p:txBody>
          <a:bodyPr wrap="none" anchor="ctr"/>
          <a:lstStyle/>
          <a:p>
            <a:endParaRPr 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92200" y="933450"/>
            <a:ext cx="4478338" cy="3360738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33795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031875" y="4624388"/>
            <a:ext cx="4597400" cy="3724275"/>
          </a:xfrm>
          <a:noFill/>
          <a:ln/>
        </p:spPr>
        <p:txBody>
          <a:bodyPr wrap="none" anchor="ctr"/>
          <a:lstStyle/>
          <a:p>
            <a:endParaRPr 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092200" y="933450"/>
            <a:ext cx="4478338" cy="3360738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34819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031875" y="4624388"/>
            <a:ext cx="4597400" cy="3724275"/>
          </a:xfrm>
          <a:noFill/>
          <a:ln/>
        </p:spPr>
        <p:txBody>
          <a:bodyPr wrap="none" anchor="ctr"/>
          <a:lstStyle/>
          <a:p>
            <a:endParaRPr lang="ru-RU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15100" y="139700"/>
            <a:ext cx="1946275" cy="62738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71513" y="139700"/>
            <a:ext cx="5691187" cy="62738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1513" y="139700"/>
            <a:ext cx="7789862" cy="186848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71513" y="1906588"/>
            <a:ext cx="3817937" cy="45069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1850" y="1906588"/>
            <a:ext cx="3819525" cy="45069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BE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AutoShape 1"/>
          <p:cNvSpPr>
            <a:spLocks noChangeArrowheads="1"/>
          </p:cNvSpPr>
          <p:nvPr/>
        </p:nvSpPr>
        <p:spPr bwMode="auto">
          <a:xfrm>
            <a:off x="366713" y="1717675"/>
            <a:ext cx="8775700" cy="5140325"/>
          </a:xfrm>
          <a:prstGeom prst="roundRect">
            <a:avLst>
              <a:gd name="adj" fmla="val 28"/>
            </a:avLst>
          </a:prstGeom>
          <a:solidFill>
            <a:srgbClr val="DDDDDD"/>
          </a:solidFill>
          <a:ln w="9360">
            <a:solidFill>
              <a:srgbClr val="C0C0C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ru-RU">
              <a:ea typeface="MS Gothic" pitchFamily="49" charset="-128"/>
            </a:endParaRP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71513" y="139700"/>
            <a:ext cx="7789862" cy="18684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Для правки текста заголовка щелкните мышью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1513" y="1906588"/>
            <a:ext cx="7789862" cy="45069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2808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Для правки структуры щелкните мышью</a:t>
            </a:r>
          </a:p>
          <a:p>
            <a:pPr lvl="1"/>
            <a:r>
              <a:rPr lang="en-GB" smtClean="0"/>
              <a:t>Второй уровень структуры</a:t>
            </a:r>
          </a:p>
          <a:p>
            <a:pPr lvl="2"/>
            <a:r>
              <a:rPr lang="en-GB" smtClean="0"/>
              <a:t>Третий уровень структуры</a:t>
            </a:r>
          </a:p>
          <a:p>
            <a:pPr lvl="3"/>
            <a:r>
              <a:rPr lang="en-GB" smtClean="0"/>
              <a:t>Четвертый уровень структуры</a:t>
            </a:r>
          </a:p>
          <a:p>
            <a:pPr lvl="4"/>
            <a:r>
              <a:rPr lang="en-GB" smtClean="0"/>
              <a:t>Пятый уровень структуры</a:t>
            </a:r>
          </a:p>
          <a:p>
            <a:pPr lvl="4"/>
            <a:r>
              <a:rPr lang="en-GB" smtClean="0"/>
              <a:t>Шестой уровень структуры</a:t>
            </a:r>
          </a:p>
          <a:p>
            <a:pPr lvl="4"/>
            <a:r>
              <a:rPr lang="en-GB" smtClean="0"/>
              <a:t>Седьмой уровень структуры</a:t>
            </a:r>
          </a:p>
          <a:p>
            <a:pPr lvl="4"/>
            <a:r>
              <a:rPr lang="en-GB" smtClean="0"/>
              <a:t>Восьмой уровень структуры</a:t>
            </a:r>
          </a:p>
          <a:p>
            <a:pPr lvl="4"/>
            <a:r>
              <a:rPr lang="en-GB" smtClean="0"/>
              <a:t>Девятый уровень структуры</a:t>
            </a:r>
          </a:p>
        </p:txBody>
      </p:sp>
      <p:sp>
        <p:nvSpPr>
          <p:cNvPr id="2053" name="AutoShape 4"/>
          <p:cNvSpPr>
            <a:spLocks noChangeArrowheads="1"/>
          </p:cNvSpPr>
          <p:nvPr/>
        </p:nvSpPr>
        <p:spPr bwMode="auto">
          <a:xfrm>
            <a:off x="0" y="0"/>
            <a:ext cx="165100" cy="833438"/>
          </a:xfrm>
          <a:prstGeom prst="roundRect">
            <a:avLst>
              <a:gd name="adj" fmla="val 958"/>
            </a:avLst>
          </a:prstGeom>
          <a:solidFill>
            <a:srgbClr val="125C8D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ru-RU">
              <a:ea typeface="MS Gothic" pitchFamily="49" charset="-128"/>
            </a:endParaRPr>
          </a:p>
        </p:txBody>
      </p:sp>
      <p:sp>
        <p:nvSpPr>
          <p:cNvPr id="2054" name="AutoShape 5"/>
          <p:cNvSpPr>
            <a:spLocks noChangeArrowheads="1"/>
          </p:cNvSpPr>
          <p:nvPr/>
        </p:nvSpPr>
        <p:spPr bwMode="auto">
          <a:xfrm>
            <a:off x="0" y="2160588"/>
            <a:ext cx="165100" cy="833437"/>
          </a:xfrm>
          <a:prstGeom prst="roundRect">
            <a:avLst>
              <a:gd name="adj" fmla="val 958"/>
            </a:avLst>
          </a:prstGeom>
          <a:solidFill>
            <a:srgbClr val="125C8D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ru-RU">
              <a:ea typeface="MS Gothic" pitchFamily="49" charset="-128"/>
            </a:endParaRPr>
          </a:p>
        </p:txBody>
      </p:sp>
      <p:sp>
        <p:nvSpPr>
          <p:cNvPr id="2055" name="AutoShape 6"/>
          <p:cNvSpPr>
            <a:spLocks noChangeArrowheads="1"/>
          </p:cNvSpPr>
          <p:nvPr/>
        </p:nvSpPr>
        <p:spPr bwMode="auto">
          <a:xfrm>
            <a:off x="0" y="1060450"/>
            <a:ext cx="165100" cy="833438"/>
          </a:xfrm>
          <a:prstGeom prst="roundRect">
            <a:avLst>
              <a:gd name="adj" fmla="val 958"/>
            </a:avLst>
          </a:prstGeom>
          <a:solidFill>
            <a:srgbClr val="125C8D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ru-RU">
              <a:ea typeface="MS Gothic" pitchFamily="49" charset="-128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</p:sldLayoutIdLst>
  <p:txStyles>
    <p:titleStyle>
      <a:lvl1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333333"/>
          </a:solidFill>
          <a:latin typeface="+mj-lt"/>
          <a:ea typeface="Lucida Sans Unicode" pitchFamily="32" charset="0"/>
          <a:cs typeface="+mj-cs"/>
        </a:defRPr>
      </a:lvl1pPr>
      <a:lvl2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333333"/>
          </a:solidFill>
          <a:latin typeface="Arial" charset="0"/>
          <a:ea typeface="Lucida Sans Unicode" pitchFamily="32" charset="0"/>
          <a:cs typeface="Lucida Sans Unicode" pitchFamily="32" charset="0"/>
        </a:defRPr>
      </a:lvl2pPr>
      <a:lvl3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333333"/>
          </a:solidFill>
          <a:latin typeface="Arial" charset="0"/>
          <a:ea typeface="Lucida Sans Unicode" pitchFamily="32" charset="0"/>
          <a:cs typeface="Lucida Sans Unicode" pitchFamily="32" charset="0"/>
        </a:defRPr>
      </a:lvl3pPr>
      <a:lvl4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333333"/>
          </a:solidFill>
          <a:latin typeface="Arial" charset="0"/>
          <a:ea typeface="Lucida Sans Unicode" pitchFamily="32" charset="0"/>
          <a:cs typeface="Lucida Sans Unicode" pitchFamily="32" charset="0"/>
        </a:defRPr>
      </a:lvl4pPr>
      <a:lvl5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333333"/>
          </a:solidFill>
          <a:latin typeface="Arial" charset="0"/>
          <a:ea typeface="Lucida Sans Unicode" pitchFamily="32" charset="0"/>
          <a:cs typeface="Lucida Sans Unicode" pitchFamily="32" charset="0"/>
        </a:defRPr>
      </a:lvl5pPr>
      <a:lvl6pPr marL="25146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>
          <a:solidFill>
            <a:srgbClr val="333333"/>
          </a:solidFill>
          <a:latin typeface="Arial" charset="0"/>
          <a:cs typeface="Lucida Sans Unicode" pitchFamily="32" charset="0"/>
        </a:defRPr>
      </a:lvl6pPr>
      <a:lvl7pPr marL="29718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>
          <a:solidFill>
            <a:srgbClr val="333333"/>
          </a:solidFill>
          <a:latin typeface="Arial" charset="0"/>
          <a:cs typeface="Lucida Sans Unicode" pitchFamily="32" charset="0"/>
        </a:defRPr>
      </a:lvl7pPr>
      <a:lvl8pPr marL="34290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>
          <a:solidFill>
            <a:srgbClr val="333333"/>
          </a:solidFill>
          <a:latin typeface="Arial" charset="0"/>
          <a:cs typeface="Lucida Sans Unicode" pitchFamily="32" charset="0"/>
        </a:defRPr>
      </a:lvl8pPr>
      <a:lvl9pPr marL="38862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>
          <a:solidFill>
            <a:srgbClr val="333333"/>
          </a:solidFill>
          <a:latin typeface="Arial" charset="0"/>
          <a:cs typeface="Lucida Sans Unicode" pitchFamily="32" charset="0"/>
        </a:defRPr>
      </a:lvl9pPr>
    </p:titleStyle>
    <p:bodyStyle>
      <a:lvl1pPr marL="342900" indent="-342900"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•"/>
        <a:defRPr sz="3200">
          <a:solidFill>
            <a:srgbClr val="000000"/>
          </a:solidFill>
          <a:latin typeface="+mn-lt"/>
          <a:ea typeface="Lucida Sans Unicode" pitchFamily="32" charset="0"/>
          <a:cs typeface="+mn-cs"/>
        </a:defRPr>
      </a:lvl1pPr>
      <a:lvl2pPr marL="742950" indent="-285750"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–"/>
        <a:defRPr sz="2800">
          <a:solidFill>
            <a:srgbClr val="000000"/>
          </a:solidFill>
          <a:latin typeface="+mn-lt"/>
          <a:ea typeface="Lucida Sans Unicode" pitchFamily="32" charset="0"/>
          <a:cs typeface="+mn-cs"/>
        </a:defRPr>
      </a:lvl2pPr>
      <a:lvl3pPr marL="1143000" indent="-228600"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•"/>
        <a:defRPr sz="2400">
          <a:solidFill>
            <a:srgbClr val="000000"/>
          </a:solidFill>
          <a:latin typeface="+mn-lt"/>
          <a:ea typeface="Lucida Sans Unicode" pitchFamily="32" charset="0"/>
          <a:cs typeface="+mn-cs"/>
        </a:defRPr>
      </a:lvl3pPr>
      <a:lvl4pPr marL="1600200" indent="-228600"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–"/>
        <a:defRPr sz="2000">
          <a:solidFill>
            <a:srgbClr val="000000"/>
          </a:solidFill>
          <a:latin typeface="+mn-lt"/>
          <a:ea typeface="Lucida Sans Unicode" pitchFamily="32" charset="0"/>
          <a:cs typeface="+mn-cs"/>
        </a:defRPr>
      </a:lvl4pPr>
      <a:lvl5pPr marL="2057400" indent="-228600"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»"/>
        <a:defRPr sz="2000">
          <a:solidFill>
            <a:srgbClr val="000000"/>
          </a:solidFill>
          <a:latin typeface="+mn-lt"/>
          <a:ea typeface="Lucida Sans Unicode" pitchFamily="32" charset="0"/>
          <a:cs typeface="+mn-cs"/>
        </a:defRPr>
      </a:lvl5pPr>
      <a:lvl6pPr marL="25146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6pPr>
      <a:lvl7pPr marL="29718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7pPr>
      <a:lvl8pPr marL="34290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8pPr>
      <a:lvl9pPr marL="38862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ducontest.net-/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a2b2.ru/methods/14391_pedagogicheskiy_opyt_uchitelya_-_logopeda_verhovcevoy_iv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539750" y="360363"/>
            <a:ext cx="8208963" cy="3779837"/>
          </a:xfrm>
        </p:spPr>
        <p:txBody>
          <a:bodyPr lIns="90000" tIns="46800" rIns="90000" bIns="46800"/>
          <a:lstStyle/>
          <a:p>
            <a:pPr eaLnBrk="1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3200" i="1" dirty="0" smtClean="0">
                <a:solidFill>
                  <a:srgbClr val="CC0000"/>
                </a:solidFill>
              </a:rPr>
              <a:t>Министерство образования</a:t>
            </a:r>
            <a:r>
              <a:rPr lang="ru-RU" sz="4000" i="1" dirty="0" smtClean="0">
                <a:solidFill>
                  <a:srgbClr val="CC0000"/>
                </a:solidFill>
              </a:rPr>
              <a:t> РМ</a:t>
            </a:r>
            <a:br>
              <a:rPr lang="ru-RU" sz="4000" i="1" dirty="0" smtClean="0">
                <a:solidFill>
                  <a:srgbClr val="CC0000"/>
                </a:solidFill>
              </a:rPr>
            </a:br>
            <a:r>
              <a:rPr lang="ru-RU" sz="4000" i="1" dirty="0" smtClean="0">
                <a:solidFill>
                  <a:srgbClr val="CC0000"/>
                </a:solidFill>
              </a:rPr>
              <a:t/>
            </a:r>
            <a:br>
              <a:rPr lang="ru-RU" sz="4000" i="1" dirty="0" smtClean="0">
                <a:solidFill>
                  <a:srgbClr val="CC0000"/>
                </a:solidFill>
              </a:rPr>
            </a:br>
            <a:r>
              <a:rPr lang="ru-RU" sz="4000" i="1" dirty="0" smtClean="0">
                <a:solidFill>
                  <a:srgbClr val="CC0000"/>
                </a:solidFill>
              </a:rPr>
              <a:t/>
            </a:r>
            <a:br>
              <a:rPr lang="ru-RU" sz="4000" i="1" dirty="0" smtClean="0">
                <a:solidFill>
                  <a:srgbClr val="CC0000"/>
                </a:solidFill>
              </a:rPr>
            </a:br>
            <a:r>
              <a:rPr lang="ru-RU" sz="4000" i="1" dirty="0" err="1" smtClean="0">
                <a:solidFill>
                  <a:srgbClr val="CC0000"/>
                </a:solidFill>
              </a:rPr>
              <a:t>Портфолио</a:t>
            </a:r>
            <a:r>
              <a:rPr lang="ru-RU" sz="3200" i="1" dirty="0" smtClean="0">
                <a:solidFill>
                  <a:srgbClr val="000099"/>
                </a:solidFill>
              </a:rPr>
              <a:t> </a:t>
            </a:r>
            <a:r>
              <a:rPr lang="ru-RU" sz="2800" i="1" dirty="0" smtClean="0">
                <a:solidFill>
                  <a:srgbClr val="000099"/>
                </a:solidFill>
              </a:rPr>
              <a:t/>
            </a:r>
            <a:br>
              <a:rPr lang="ru-RU" sz="2800" i="1" dirty="0" smtClean="0">
                <a:solidFill>
                  <a:srgbClr val="000099"/>
                </a:solidFill>
              </a:rPr>
            </a:br>
            <a:r>
              <a:rPr lang="ru-RU" sz="2800" i="1" dirty="0" err="1" smtClean="0">
                <a:solidFill>
                  <a:srgbClr val="000099"/>
                </a:solidFill>
              </a:rPr>
              <a:t>Верховцевой</a:t>
            </a:r>
            <a:r>
              <a:rPr lang="ru-RU" sz="2800" i="1" dirty="0" smtClean="0">
                <a:solidFill>
                  <a:srgbClr val="000099"/>
                </a:solidFill>
              </a:rPr>
              <a:t> Ирины Викторовны , </a:t>
            </a:r>
            <a:br>
              <a:rPr lang="ru-RU" sz="2800" i="1" dirty="0" smtClean="0">
                <a:solidFill>
                  <a:srgbClr val="000099"/>
                </a:solidFill>
              </a:rPr>
            </a:br>
            <a:r>
              <a:rPr lang="ru-RU" sz="2800" i="1" dirty="0" smtClean="0">
                <a:solidFill>
                  <a:srgbClr val="000099"/>
                </a:solidFill>
              </a:rPr>
              <a:t>учителя-логопеда  МБДОУ «Детский сад  «Светлячок» комбинированного вида», </a:t>
            </a:r>
            <a:br>
              <a:rPr lang="ru-RU" sz="2800" i="1" dirty="0" smtClean="0">
                <a:solidFill>
                  <a:srgbClr val="000099"/>
                </a:solidFill>
              </a:rPr>
            </a:br>
            <a:r>
              <a:rPr lang="ru-RU" sz="2800" i="1" dirty="0" err="1" smtClean="0">
                <a:solidFill>
                  <a:srgbClr val="000099"/>
                </a:solidFill>
              </a:rPr>
              <a:t>Ковылкинский</a:t>
            </a:r>
            <a:r>
              <a:rPr lang="ru-RU" sz="2800" i="1" dirty="0" smtClean="0">
                <a:solidFill>
                  <a:srgbClr val="000099"/>
                </a:solidFill>
              </a:rPr>
              <a:t> муниципальный район, РМ</a:t>
            </a:r>
            <a:br>
              <a:rPr lang="ru-RU" sz="2800" i="1" dirty="0" smtClean="0">
                <a:solidFill>
                  <a:srgbClr val="000099"/>
                </a:solidFill>
              </a:rPr>
            </a:br>
            <a:endParaRPr lang="ru-RU" sz="2800" i="1" dirty="0" smtClean="0">
              <a:solidFill>
                <a:srgbClr val="000099"/>
              </a:solidFill>
            </a:endParaRPr>
          </a:p>
        </p:txBody>
      </p:sp>
      <p:sp>
        <p:nvSpPr>
          <p:cNvPr id="2051" name="Rectangle 2"/>
          <p:cNvSpPr>
            <a:spLocks noGrp="1" noChangeArrowheads="1"/>
          </p:cNvSpPr>
          <p:nvPr>
            <p:ph type="subTitle" idx="4294967295"/>
          </p:nvPr>
        </p:nvSpPr>
        <p:spPr>
          <a:xfrm>
            <a:off x="395288" y="4005263"/>
            <a:ext cx="8280400" cy="2592387"/>
          </a:xfrm>
        </p:spPr>
        <p:txBody>
          <a:bodyPr lIns="90000" tIns="46800" rIns="90000" bIns="46800"/>
          <a:lstStyle/>
          <a:p>
            <a:pPr marL="0" indent="0" eaLnBrk="1">
              <a:lnSpc>
                <a:spcPct val="100000"/>
              </a:lnSpc>
              <a:buFont typeface="Times New Roman" pitchFamily="18" charset="0"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600" b="1" dirty="0" smtClean="0">
                <a:solidFill>
                  <a:srgbClr val="7030A0"/>
                </a:solidFill>
                <a:latin typeface="Times New Roman" pitchFamily="18" charset="0"/>
              </a:rPr>
              <a:t>Дата рождения: 05.03.1970 г.</a:t>
            </a:r>
          </a:p>
          <a:p>
            <a:pPr marL="0" indent="0" eaLnBrk="1">
              <a:lnSpc>
                <a:spcPct val="100000"/>
              </a:lnSpc>
              <a:buFont typeface="Times New Roman" pitchFamily="18" charset="0"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600" b="1" dirty="0" smtClean="0">
                <a:solidFill>
                  <a:srgbClr val="7030A0"/>
                </a:solidFill>
                <a:latin typeface="Times New Roman" pitchFamily="18" charset="0"/>
              </a:rPr>
              <a:t>Профессиональное образование: учитель и логопед спец(вспомогательной) школы. </a:t>
            </a:r>
            <a:r>
              <a:rPr lang="ru-RU" sz="1600" b="1" dirty="0" err="1" smtClean="0">
                <a:solidFill>
                  <a:srgbClr val="7030A0"/>
                </a:solidFill>
                <a:latin typeface="Times New Roman" pitchFamily="18" charset="0"/>
              </a:rPr>
              <a:t>Олигофренопедагог</a:t>
            </a:r>
            <a:r>
              <a:rPr lang="ru-RU" sz="1600" b="1" dirty="0" smtClean="0">
                <a:solidFill>
                  <a:srgbClr val="7030A0"/>
                </a:solidFill>
                <a:latin typeface="Times New Roman" pitchFamily="18" charset="0"/>
              </a:rPr>
              <a:t> дошкольных учреждений.</a:t>
            </a:r>
          </a:p>
          <a:p>
            <a:pPr marL="0" indent="0" eaLnBrk="1">
              <a:lnSpc>
                <a:spcPct val="100000"/>
              </a:lnSpc>
              <a:buFont typeface="Times New Roman" pitchFamily="18" charset="0"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600" b="1" dirty="0" smtClean="0">
                <a:solidFill>
                  <a:srgbClr val="7030A0"/>
                </a:solidFill>
                <a:latin typeface="Times New Roman" pitchFamily="18" charset="0"/>
              </a:rPr>
              <a:t>Стаж педагогической работы (по специальности): 23 года </a:t>
            </a:r>
          </a:p>
          <a:p>
            <a:pPr marL="0" indent="0" eaLnBrk="1">
              <a:lnSpc>
                <a:spcPct val="100000"/>
              </a:lnSpc>
              <a:buFont typeface="Times New Roman" pitchFamily="18" charset="0"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600" b="1" dirty="0" smtClean="0">
                <a:solidFill>
                  <a:srgbClr val="7030A0"/>
                </a:solidFill>
                <a:latin typeface="Times New Roman" pitchFamily="18" charset="0"/>
              </a:rPr>
              <a:t>Общий трудовой стаж: 23 года</a:t>
            </a:r>
          </a:p>
          <a:p>
            <a:pPr marL="0" indent="0" eaLnBrk="1">
              <a:lnSpc>
                <a:spcPct val="100000"/>
              </a:lnSpc>
              <a:buFont typeface="Times New Roman" pitchFamily="18" charset="0"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600" b="1" dirty="0" smtClean="0">
                <a:solidFill>
                  <a:srgbClr val="7030A0"/>
                </a:solidFill>
                <a:latin typeface="Times New Roman" pitchFamily="18" charset="0"/>
              </a:rPr>
              <a:t>Квалификационная категория: </a:t>
            </a:r>
            <a:r>
              <a:rPr lang="en-US" sz="1600" b="1" dirty="0" smtClean="0">
                <a:solidFill>
                  <a:srgbClr val="7030A0"/>
                </a:solidFill>
                <a:latin typeface="Times New Roman" pitchFamily="18" charset="0"/>
              </a:rPr>
              <a:t>I </a:t>
            </a:r>
            <a:r>
              <a:rPr lang="ru-RU" sz="1600" b="1" dirty="0" smtClean="0">
                <a:solidFill>
                  <a:srgbClr val="7030A0"/>
                </a:solidFill>
                <a:latin typeface="Times New Roman" pitchFamily="18" charset="0"/>
              </a:rPr>
              <a:t>квалификационная категория </a:t>
            </a:r>
          </a:p>
          <a:p>
            <a:pPr marL="0" indent="0" eaLnBrk="1">
              <a:lnSpc>
                <a:spcPct val="100000"/>
              </a:lnSpc>
              <a:buFont typeface="Times New Roman" pitchFamily="18" charset="0"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600" b="1" dirty="0" smtClean="0">
                <a:solidFill>
                  <a:srgbClr val="7030A0"/>
                </a:solidFill>
                <a:latin typeface="Times New Roman" pitchFamily="18" charset="0"/>
              </a:rPr>
              <a:t>Дата последней аттестации:13.06.2012.</a:t>
            </a:r>
          </a:p>
          <a:p>
            <a:pPr marL="0" indent="0" eaLnBrk="1">
              <a:lnSpc>
                <a:spcPct val="100000"/>
              </a:lnSpc>
              <a:buFont typeface="Times New Roman" pitchFamily="18" charset="0"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600" b="1" dirty="0" smtClean="0">
                <a:solidFill>
                  <a:srgbClr val="7030A0"/>
                </a:solidFill>
                <a:latin typeface="Times New Roman" pitchFamily="18" charset="0"/>
              </a:rPr>
              <a:t>Занимаемая должность: </a:t>
            </a:r>
            <a:r>
              <a:rPr lang="en-US" sz="1600" b="1" dirty="0" smtClean="0">
                <a:solidFill>
                  <a:srgbClr val="7030A0"/>
                </a:solidFill>
                <a:latin typeface="Times New Roman" pitchFamily="18" charset="0"/>
              </a:rPr>
              <a:t> </a:t>
            </a:r>
            <a:r>
              <a:rPr lang="ru-RU" sz="1600" b="1" dirty="0" smtClean="0">
                <a:solidFill>
                  <a:srgbClr val="7030A0"/>
                </a:solidFill>
                <a:latin typeface="Times New Roman" pitchFamily="18" charset="0"/>
              </a:rPr>
              <a:t>учитель -логопед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0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2844" y="214290"/>
            <a:ext cx="4380440" cy="6000791"/>
          </a:xfrm>
          <a:prstGeom prst="rect">
            <a:avLst/>
          </a:prstGeom>
        </p:spPr>
      </p:pic>
      <p:pic>
        <p:nvPicPr>
          <p:cNvPr id="3" name="Рисунок 2" descr="IMG_000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63559" y="214290"/>
            <a:ext cx="4380440" cy="6000792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720725" y="179388"/>
            <a:ext cx="7750175" cy="1439862"/>
          </a:xfrm>
        </p:spPr>
        <p:txBody>
          <a:bodyPr/>
          <a:lstStyle/>
          <a:p>
            <a:pPr eaLnBrk="1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800" i="1" smtClean="0">
                <a:solidFill>
                  <a:srgbClr val="B80047"/>
                </a:solidFill>
              </a:rPr>
              <a:t>4. Взаимодействие с родителями </a:t>
            </a:r>
          </a:p>
        </p:txBody>
      </p:sp>
      <p:pic>
        <p:nvPicPr>
          <p:cNvPr id="3" name="Рисунок 2" descr="IMG_000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714612" y="1285860"/>
            <a:ext cx="3911107" cy="535785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IMG_000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28794" y="357166"/>
            <a:ext cx="4503355" cy="6169173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2844" y="571480"/>
            <a:ext cx="4015387" cy="5500702"/>
          </a:xfrm>
          <a:prstGeom prst="rect">
            <a:avLst/>
          </a:prstGeom>
        </p:spPr>
      </p:pic>
      <p:pic>
        <p:nvPicPr>
          <p:cNvPr id="4" name="Рисунок 3" descr="IMG_000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80575" y="571480"/>
            <a:ext cx="3911108" cy="535785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720725" y="139700"/>
            <a:ext cx="7750175" cy="1479550"/>
          </a:xfrm>
        </p:spPr>
        <p:txBody>
          <a:bodyPr/>
          <a:lstStyle/>
          <a:p>
            <a:pPr eaLnBrk="1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3200" i="1" smtClean="0">
                <a:solidFill>
                  <a:srgbClr val="A50021"/>
                </a:solidFill>
              </a:rPr>
              <a:t> 5. Наличие публикаций, включая интернет - публикации</a:t>
            </a:r>
            <a:r>
              <a:rPr lang="ru-RU" sz="3200" smtClean="0"/>
              <a:t/>
            </a:r>
            <a:br>
              <a:rPr lang="ru-RU" sz="3200" smtClean="0"/>
            </a:br>
            <a:endParaRPr lang="ru-RU" sz="3200" i="1" smtClean="0">
              <a:solidFill>
                <a:srgbClr val="A5002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28596" y="1142984"/>
            <a:ext cx="8429684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altLang="ru-RU" b="1" dirty="0" smtClean="0">
                <a:solidFill>
                  <a:srgbClr val="99284C"/>
                </a:solidFill>
                <a:latin typeface="Times New Roman" pitchFamily="16" charset="0"/>
                <a:cs typeface="Times New Roman" pitchFamily="16" charset="0"/>
              </a:rPr>
              <a:t>Российский уровень:</a:t>
            </a:r>
            <a:r>
              <a:rPr lang="ru-RU" dirty="0" smtClean="0">
                <a:latin typeface="Arial" pitchFamily="34" charset="0"/>
              </a:rPr>
              <a:t> </a:t>
            </a:r>
          </a:p>
          <a:p>
            <a:pPr>
              <a:defRPr/>
            </a:pP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Конспект  индивидуального 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логопедического занятия  «В гостях у </a:t>
            </a:r>
            <a:r>
              <a:rPr lang="ru-RU" b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Луши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» (Автоматизация звука 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[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Л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]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в слогах, словах.).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MAAM.ru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2015г.</a:t>
            </a:r>
          </a:p>
          <a:p>
            <a:pPr>
              <a:defRPr/>
            </a:pPr>
            <a:endParaRPr lang="ru-RU" b="1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Конспект индивидуального логопедического занятия  « Игры с </a:t>
            </a:r>
            <a:r>
              <a:rPr lang="ru-RU" b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Винни-Пухом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» (Автоматизация звука 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[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Л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]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в слогах, словах.).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MAAM.ru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2015г.</a:t>
            </a:r>
          </a:p>
          <a:p>
            <a:pPr>
              <a:defRPr/>
            </a:pPr>
            <a:endParaRPr lang="ru-RU" b="1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Методическая разработка «Игра как средство коррекции фонематических процессов у дошкольников ».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nsportal.ru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2016г.</a:t>
            </a:r>
            <a:endParaRPr lang="en-US" b="1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en-US" b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endParaRPr lang="ru-RU" b="1" dirty="0" smtClean="0">
              <a:solidFill>
                <a:srgbClr val="990033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ru-RU" b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Муниципальный уровень:</a:t>
            </a:r>
          </a:p>
          <a:p>
            <a:pPr>
              <a:defRPr/>
            </a:pPr>
            <a:r>
              <a:rPr lang="ru-RU" b="1" dirty="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 Когда следует обратится за помощью к детскому логопеду» (Советы родителям) газета «Голос </a:t>
            </a:r>
            <a:r>
              <a:rPr lang="ru-RU" b="1" dirty="0" err="1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Примокшанья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» №3 от 22января 2016 года.</a:t>
            </a:r>
            <a:endParaRPr lang="ru-RU" b="1" dirty="0">
              <a:solidFill>
                <a:srgbClr val="990033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Содержимое 6" descr="IMG.jpg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42844" y="142852"/>
            <a:ext cx="2884488" cy="3951288"/>
          </a:xfrm>
        </p:spPr>
      </p:pic>
      <p:pic>
        <p:nvPicPr>
          <p:cNvPr id="8" name="Содержимое 7" descr="IMG.jpg"/>
          <p:cNvPicPr>
            <a:picLocks noGrp="1" noChangeAspect="1"/>
          </p:cNvPicPr>
          <p:nvPr>
            <p:ph sz="quarter" idx="4294967295"/>
          </p:nvPr>
        </p:nvPicPr>
        <p:blipFill>
          <a:blip r:embed="rId3" cstate="print"/>
          <a:stretch>
            <a:fillRect/>
          </a:stretch>
        </p:blipFill>
        <p:spPr>
          <a:xfrm>
            <a:off x="6072198" y="214290"/>
            <a:ext cx="2884487" cy="3951288"/>
          </a:xfrm>
        </p:spPr>
      </p:pic>
      <p:pic>
        <p:nvPicPr>
          <p:cNvPr id="4" name="Рисунок 3" descr="IMG_000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00364" y="2714620"/>
            <a:ext cx="3000396" cy="392909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IMG_000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00364" y="1214422"/>
            <a:ext cx="3475406" cy="5104082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smtClean="0">
                <a:solidFill>
                  <a:srgbClr val="C00000"/>
                </a:solidFill>
              </a:rPr>
              <a:t>6.Участие в инновационной (экспериментальной) деятельности</a:t>
            </a:r>
          </a:p>
        </p:txBody>
      </p:sp>
      <p:pic>
        <p:nvPicPr>
          <p:cNvPr id="4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71472" y="1714488"/>
            <a:ext cx="3291840" cy="4505498"/>
          </a:xfrm>
          <a:noFill/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4" y="1714488"/>
            <a:ext cx="3330440" cy="45624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720725" y="139700"/>
            <a:ext cx="7750175" cy="1479550"/>
          </a:xfrm>
        </p:spPr>
        <p:txBody>
          <a:bodyPr/>
          <a:lstStyle/>
          <a:p>
            <a:pPr eaLnBrk="1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800" i="1" dirty="0" smtClean="0">
                <a:solidFill>
                  <a:srgbClr val="A50021"/>
                </a:solidFill>
              </a:rPr>
              <a:t>8. Выступления на научно-практических конференциях, </a:t>
            </a:r>
            <a:r>
              <a:rPr lang="ru-RU" sz="2800" i="1" dirty="0" err="1" smtClean="0">
                <a:solidFill>
                  <a:srgbClr val="A50021"/>
                </a:solidFill>
              </a:rPr>
              <a:t>педчтениях</a:t>
            </a:r>
            <a:r>
              <a:rPr lang="ru-RU" sz="2800" i="1" dirty="0" smtClean="0">
                <a:solidFill>
                  <a:srgbClr val="A50021"/>
                </a:solidFill>
              </a:rPr>
              <a:t>, семинарах, секциях, методических объединениях</a:t>
            </a:r>
          </a:p>
        </p:txBody>
      </p:sp>
      <p:sp>
        <p:nvSpPr>
          <p:cNvPr id="14339" name="Прямоугольник 3"/>
          <p:cNvSpPr>
            <a:spLocks noChangeArrowheads="1"/>
          </p:cNvSpPr>
          <p:nvPr/>
        </p:nvSpPr>
        <p:spPr bwMode="auto">
          <a:xfrm>
            <a:off x="500063" y="1714500"/>
            <a:ext cx="7643812" cy="1261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677863" indent="-677863">
              <a:buFont typeface="Times New Roman" pitchFamily="18" charset="0"/>
              <a:buChar char="•"/>
              <a:tabLst>
                <a:tab pos="679450" algn="l"/>
                <a:tab pos="784225" algn="l"/>
                <a:tab pos="1233488" algn="l"/>
                <a:tab pos="1682750" algn="l"/>
                <a:tab pos="2132013" algn="l"/>
                <a:tab pos="2581275" algn="l"/>
                <a:tab pos="3030538" algn="l"/>
                <a:tab pos="3479800" algn="l"/>
                <a:tab pos="3929063" algn="l"/>
                <a:tab pos="4378325" algn="l"/>
                <a:tab pos="4827588" algn="l"/>
                <a:tab pos="5276850" algn="l"/>
                <a:tab pos="5726113" algn="l"/>
                <a:tab pos="6175375" algn="l"/>
                <a:tab pos="6624638" algn="l"/>
                <a:tab pos="7073900" algn="l"/>
                <a:tab pos="7523163" algn="l"/>
                <a:tab pos="7972425" algn="l"/>
                <a:tab pos="8421688" algn="l"/>
                <a:tab pos="8870950" algn="l"/>
                <a:tab pos="9320213" algn="l"/>
              </a:tabLst>
            </a:pPr>
            <a:r>
              <a:rPr lang="ru-RU" altLang="ru-RU" sz="2800" b="1" dirty="0">
                <a:solidFill>
                  <a:srgbClr val="280099"/>
                </a:solidFill>
                <a:latin typeface="Times New Roman" pitchFamily="18" charset="0"/>
                <a:cs typeface="Times New Roman" pitchFamily="18" charset="0"/>
              </a:rPr>
              <a:t>Образовательная организация:</a:t>
            </a:r>
            <a:r>
              <a:rPr lang="en-US" altLang="ru-RU" sz="2800" b="1" dirty="0">
                <a:solidFill>
                  <a:srgbClr val="28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ru-RU" sz="2800" b="1" dirty="0" smtClean="0">
                <a:solidFill>
                  <a:srgbClr val="280099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ru-RU" altLang="ru-RU" sz="2800" b="1" dirty="0">
              <a:solidFill>
                <a:srgbClr val="280099"/>
              </a:solidFill>
              <a:latin typeface="Times New Roman" pitchFamily="18" charset="0"/>
              <a:cs typeface="Times New Roman" pitchFamily="18" charset="0"/>
            </a:endParaRPr>
          </a:p>
          <a:p>
            <a:pPr marL="677863" indent="-677863">
              <a:buFont typeface="Times New Roman" pitchFamily="18" charset="0"/>
              <a:buChar char="•"/>
              <a:tabLst>
                <a:tab pos="679450" algn="l"/>
                <a:tab pos="784225" algn="l"/>
                <a:tab pos="1233488" algn="l"/>
                <a:tab pos="1682750" algn="l"/>
                <a:tab pos="2132013" algn="l"/>
                <a:tab pos="2581275" algn="l"/>
                <a:tab pos="3030538" algn="l"/>
                <a:tab pos="3479800" algn="l"/>
                <a:tab pos="3929063" algn="l"/>
                <a:tab pos="4378325" algn="l"/>
                <a:tab pos="4827588" algn="l"/>
                <a:tab pos="5276850" algn="l"/>
                <a:tab pos="5726113" algn="l"/>
                <a:tab pos="6175375" algn="l"/>
                <a:tab pos="6624638" algn="l"/>
                <a:tab pos="7073900" algn="l"/>
                <a:tab pos="7523163" algn="l"/>
                <a:tab pos="7972425" algn="l"/>
                <a:tab pos="8421688" algn="l"/>
                <a:tab pos="8870950" algn="l"/>
                <a:tab pos="9320213" algn="l"/>
              </a:tabLst>
            </a:pPr>
            <a:r>
              <a:rPr lang="ru-RU" altLang="ru-RU" sz="2800" b="1" dirty="0">
                <a:solidFill>
                  <a:srgbClr val="280099"/>
                </a:solidFill>
                <a:latin typeface="Times New Roman" pitchFamily="18" charset="0"/>
                <a:cs typeface="Times New Roman" pitchFamily="18" charset="0"/>
              </a:rPr>
              <a:t>Муниципальный уровень:</a:t>
            </a:r>
            <a:r>
              <a:rPr lang="en-US" altLang="ru-RU" sz="2800" b="1" dirty="0">
                <a:solidFill>
                  <a:srgbClr val="28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ru-RU" sz="2800" b="1" dirty="0" smtClean="0">
                <a:solidFill>
                  <a:srgbClr val="280099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ru-RU" altLang="ru-RU" sz="2800" b="1" dirty="0" smtClean="0">
              <a:solidFill>
                <a:srgbClr val="280099"/>
              </a:solidFill>
              <a:latin typeface="Times New Roman" pitchFamily="18" charset="0"/>
              <a:cs typeface="Times New Roman" pitchFamily="18" charset="0"/>
            </a:endParaRPr>
          </a:p>
          <a:p>
            <a:pPr marL="677863" indent="-677863">
              <a:tabLst>
                <a:tab pos="679450" algn="l"/>
                <a:tab pos="784225" algn="l"/>
                <a:tab pos="1233488" algn="l"/>
                <a:tab pos="1682750" algn="l"/>
                <a:tab pos="2132013" algn="l"/>
                <a:tab pos="2581275" algn="l"/>
                <a:tab pos="3030538" algn="l"/>
                <a:tab pos="3479800" algn="l"/>
                <a:tab pos="3929063" algn="l"/>
                <a:tab pos="4378325" algn="l"/>
                <a:tab pos="4827588" algn="l"/>
                <a:tab pos="5276850" algn="l"/>
                <a:tab pos="5726113" algn="l"/>
                <a:tab pos="6175375" algn="l"/>
                <a:tab pos="6624638" algn="l"/>
                <a:tab pos="7073900" algn="l"/>
                <a:tab pos="7523163" algn="l"/>
                <a:tab pos="7972425" algn="l"/>
                <a:tab pos="8421688" algn="l"/>
                <a:tab pos="8870950" algn="l"/>
                <a:tab pos="9320213" algn="l"/>
              </a:tabLst>
            </a:pPr>
            <a:r>
              <a:rPr lang="ru-RU" altLang="ru-RU" sz="2000" b="1" dirty="0" smtClean="0">
                <a:solidFill>
                  <a:srgbClr val="280099"/>
                </a:solidFill>
                <a:latin typeface="Times New Roman" pitchFamily="18" charset="0"/>
                <a:cs typeface="Times New Roman" pitchFamily="18" charset="0"/>
              </a:rPr>
              <a:t>           </a:t>
            </a:r>
            <a:endParaRPr lang="ru-RU" altLang="ru-RU" sz="2000" b="1" dirty="0">
              <a:solidFill>
                <a:srgbClr val="B80047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_001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42910" y="571480"/>
            <a:ext cx="3598220" cy="4929222"/>
          </a:xfrm>
          <a:prstGeom prst="rect">
            <a:avLst/>
          </a:prstGeom>
        </p:spPr>
      </p:pic>
      <p:pic>
        <p:nvPicPr>
          <p:cNvPr id="4" name="Рисунок 3" descr="IMG_00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57752" y="571480"/>
            <a:ext cx="4046156" cy="4938232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Рисунок 2" descr="F:\57_main_Bezymyannyy-8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24125" y="719138"/>
            <a:ext cx="4095750" cy="541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14612" y="571480"/>
            <a:ext cx="3506972" cy="5000683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Прямоугольник 4"/>
          <p:cNvSpPr>
            <a:spLocks noChangeArrowheads="1"/>
          </p:cNvSpPr>
          <p:nvPr/>
        </p:nvSpPr>
        <p:spPr bwMode="auto">
          <a:xfrm>
            <a:off x="500063" y="357188"/>
            <a:ext cx="8215312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 b="1" i="1">
                <a:solidFill>
                  <a:srgbClr val="A50021"/>
                </a:solidFill>
              </a:rPr>
              <a:t>9.  Проведение открытых занятий, мастер-классов, мероприятий</a:t>
            </a:r>
            <a:endParaRPr lang="ru-RU" sz="2800" b="1"/>
          </a:p>
        </p:txBody>
      </p:sp>
      <p:sp>
        <p:nvSpPr>
          <p:cNvPr id="15363" name="Прямоугольник 4"/>
          <p:cNvSpPr>
            <a:spLocks noChangeArrowheads="1"/>
          </p:cNvSpPr>
          <p:nvPr/>
        </p:nvSpPr>
        <p:spPr bwMode="auto">
          <a:xfrm>
            <a:off x="428625" y="1785938"/>
            <a:ext cx="7286625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677863" indent="-677863">
              <a:buFont typeface="Times New Roman" pitchFamily="18" charset="0"/>
              <a:buChar char="•"/>
              <a:tabLst>
                <a:tab pos="679450" algn="l"/>
                <a:tab pos="784225" algn="l"/>
                <a:tab pos="1233488" algn="l"/>
                <a:tab pos="1682750" algn="l"/>
                <a:tab pos="2132013" algn="l"/>
                <a:tab pos="2581275" algn="l"/>
                <a:tab pos="3030538" algn="l"/>
                <a:tab pos="3479800" algn="l"/>
                <a:tab pos="3929063" algn="l"/>
                <a:tab pos="4378325" algn="l"/>
                <a:tab pos="4827588" algn="l"/>
                <a:tab pos="5276850" algn="l"/>
                <a:tab pos="5726113" algn="l"/>
                <a:tab pos="6175375" algn="l"/>
                <a:tab pos="6624638" algn="l"/>
                <a:tab pos="7073900" algn="l"/>
                <a:tab pos="7523163" algn="l"/>
                <a:tab pos="7972425" algn="l"/>
                <a:tab pos="8421688" algn="l"/>
                <a:tab pos="8870950" algn="l"/>
                <a:tab pos="9320213" algn="l"/>
              </a:tabLst>
            </a:pPr>
            <a:r>
              <a:rPr lang="ru-RU" altLang="ru-RU" sz="2800" b="1" dirty="0">
                <a:solidFill>
                  <a:srgbClr val="280099"/>
                </a:solidFill>
                <a:latin typeface="Times New Roman" pitchFamily="18" charset="0"/>
                <a:cs typeface="Times New Roman" pitchFamily="18" charset="0"/>
              </a:rPr>
              <a:t>Образовательная организация:</a:t>
            </a:r>
            <a:r>
              <a:rPr lang="en-US" altLang="ru-RU" sz="2800" b="1" dirty="0">
                <a:solidFill>
                  <a:srgbClr val="28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ru-RU" sz="2800" b="1" dirty="0" smtClean="0">
                <a:solidFill>
                  <a:srgbClr val="280099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altLang="ru-RU" sz="2800" b="1" dirty="0">
              <a:solidFill>
                <a:srgbClr val="280099"/>
              </a:solidFill>
              <a:latin typeface="Times New Roman" pitchFamily="18" charset="0"/>
              <a:cs typeface="Times New Roman" pitchFamily="18" charset="0"/>
            </a:endParaRPr>
          </a:p>
          <a:p>
            <a:pPr marL="677863" indent="-677863">
              <a:buFont typeface="Times New Roman" pitchFamily="18" charset="0"/>
              <a:buChar char="•"/>
              <a:tabLst>
                <a:tab pos="679450" algn="l"/>
                <a:tab pos="784225" algn="l"/>
                <a:tab pos="1233488" algn="l"/>
                <a:tab pos="1682750" algn="l"/>
                <a:tab pos="2132013" algn="l"/>
                <a:tab pos="2581275" algn="l"/>
                <a:tab pos="3030538" algn="l"/>
                <a:tab pos="3479800" algn="l"/>
                <a:tab pos="3929063" algn="l"/>
                <a:tab pos="4378325" algn="l"/>
                <a:tab pos="4827588" algn="l"/>
                <a:tab pos="5276850" algn="l"/>
                <a:tab pos="5726113" algn="l"/>
                <a:tab pos="6175375" algn="l"/>
                <a:tab pos="6624638" algn="l"/>
                <a:tab pos="7073900" algn="l"/>
                <a:tab pos="7523163" algn="l"/>
                <a:tab pos="7972425" algn="l"/>
                <a:tab pos="8421688" algn="l"/>
                <a:tab pos="8870950" algn="l"/>
                <a:tab pos="9320213" algn="l"/>
              </a:tabLst>
            </a:pPr>
            <a:r>
              <a:rPr lang="ru-RU" altLang="ru-RU" sz="2800" b="1" dirty="0">
                <a:solidFill>
                  <a:srgbClr val="280099"/>
                </a:solidFill>
                <a:latin typeface="Times New Roman" pitchFamily="18" charset="0"/>
                <a:cs typeface="Times New Roman" pitchFamily="18" charset="0"/>
              </a:rPr>
              <a:t>Республиканский уровень :1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_000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2844" y="0"/>
            <a:ext cx="3285313" cy="4500570"/>
          </a:xfrm>
          <a:prstGeom prst="rect">
            <a:avLst/>
          </a:prstGeom>
        </p:spPr>
      </p:pic>
      <p:pic>
        <p:nvPicPr>
          <p:cNvPr id="4" name="Содержимое 3" descr="IMG_0006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5864226" y="0"/>
            <a:ext cx="3279774" cy="4490075"/>
          </a:xfrm>
          <a:prstGeom prst="rect">
            <a:avLst/>
          </a:prstGeom>
        </p:spPr>
      </p:pic>
      <p:pic>
        <p:nvPicPr>
          <p:cNvPr id="6" name="Рисунок 5" descr="IMG_000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00364" y="2500306"/>
            <a:ext cx="3162284" cy="4357694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8" name="Содержимое 6" descr="IMG_0014.jpg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85720" y="3357562"/>
            <a:ext cx="4572000" cy="3290887"/>
          </a:xfrm>
        </p:spPr>
      </p:pic>
      <p:pic>
        <p:nvPicPr>
          <p:cNvPr id="6" name="Содержимое 5" descr="IMG_0017.jpg"/>
          <p:cNvPicPr>
            <a:picLocks noGrp="1" noChangeAspect="1"/>
          </p:cNvPicPr>
          <p:nvPr>
            <p:ph sz="half" idx="4294967295"/>
          </p:nvPr>
        </p:nvPicPr>
        <p:blipFill>
          <a:blip r:embed="rId3" cstate="print"/>
          <a:stretch>
            <a:fillRect/>
          </a:stretch>
        </p:blipFill>
        <p:spPr>
          <a:xfrm rot="5400000">
            <a:off x="893733" y="-608012"/>
            <a:ext cx="3290888" cy="4506913"/>
          </a:xfrm>
          <a:prstGeom prst="rect">
            <a:avLst/>
          </a:prstGeom>
        </p:spPr>
      </p:pic>
      <p:pic>
        <p:nvPicPr>
          <p:cNvPr id="4" name="Рисунок 3" descr="IMG_000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57818" y="428604"/>
            <a:ext cx="3524867" cy="4929174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785813" y="214313"/>
            <a:ext cx="7685087" cy="1590675"/>
          </a:xfrm>
        </p:spPr>
        <p:txBody>
          <a:bodyPr/>
          <a:lstStyle/>
          <a:p>
            <a:pPr eaLnBrk="1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800" i="1" dirty="0" smtClean="0">
                <a:solidFill>
                  <a:srgbClr val="A50021"/>
                </a:solidFill>
                <a:cs typeface="Times New Roman" pitchFamily="18" charset="0"/>
              </a:rPr>
              <a:t>10. Общественная активность педагога: участие в экспертных комиссиях, в жюри конкурсов, депутатская деятельность и т.д.</a:t>
            </a:r>
          </a:p>
        </p:txBody>
      </p:sp>
      <p:sp>
        <p:nvSpPr>
          <p:cNvPr id="17411" name="Прямоугольник 3"/>
          <p:cNvSpPr>
            <a:spLocks noChangeArrowheads="1"/>
          </p:cNvSpPr>
          <p:nvPr/>
        </p:nvSpPr>
        <p:spPr bwMode="auto">
          <a:xfrm>
            <a:off x="357188" y="1857375"/>
            <a:ext cx="8286750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altLang="ru-RU" b="1" dirty="0">
                <a:solidFill>
                  <a:srgbClr val="B80047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altLang="ru-RU" sz="24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Муниципальный </a:t>
            </a:r>
            <a:r>
              <a:rPr lang="ru-RU" altLang="ru-RU" sz="24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уровень:</a:t>
            </a:r>
            <a:r>
              <a:rPr lang="en-US" altLang="ru-RU" sz="24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ru-RU" altLang="ru-RU" sz="24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2" descr="C:\Documents and Settings\Admin\Рабочий стол\сканер\2015_02_11\IMG_0007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000232" y="571480"/>
            <a:ext cx="4857750" cy="6007100"/>
          </a:xfr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720725" y="134938"/>
            <a:ext cx="7797800" cy="1530350"/>
          </a:xfrm>
        </p:spPr>
        <p:txBody>
          <a:bodyPr/>
          <a:lstStyle/>
          <a:p>
            <a:pPr eaLnBrk="1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3600" i="1" smtClean="0">
                <a:solidFill>
                  <a:srgbClr val="99284C"/>
                </a:solidFill>
              </a:rPr>
              <a:t>11. Участие педагога в профессиональных конкурсах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00063" y="1785938"/>
            <a:ext cx="8215312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pPr marL="677863" indent="-677863">
              <a:tabLst>
                <a:tab pos="6778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  <a:defRPr/>
            </a:pPr>
            <a:r>
              <a:rPr lang="ru-RU" altLang="ru-RU" b="1" dirty="0">
                <a:solidFill>
                  <a:srgbClr val="99284C"/>
                </a:solidFill>
                <a:latin typeface="Times New Roman" pitchFamily="16" charset="0"/>
                <a:cs typeface="Times New Roman" pitchFamily="16" charset="0"/>
              </a:rPr>
              <a:t>Республиканский уровень: </a:t>
            </a:r>
          </a:p>
          <a:p>
            <a:pPr marL="677863" indent="-677863">
              <a:buFontTx/>
              <a:buChar char="-"/>
              <a:tabLst>
                <a:tab pos="6778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  <a:defRPr/>
            </a:pPr>
            <a:r>
              <a:rPr lang="ru-RU" altLang="ru-RU" b="1" dirty="0">
                <a:solidFill>
                  <a:srgbClr val="280099"/>
                </a:solidFill>
                <a:latin typeface="Times New Roman" pitchFamily="16" charset="0"/>
                <a:cs typeface="Times New Roman" pitchFamily="16" charset="0"/>
              </a:rPr>
              <a:t>«Новое в образовании - 2014» - участие, 2014 г.;</a:t>
            </a:r>
          </a:p>
          <a:p>
            <a:pPr marL="677863" indent="-677863">
              <a:buFontTx/>
              <a:buChar char="-"/>
              <a:tabLst>
                <a:tab pos="6778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  <a:defRPr/>
            </a:pPr>
            <a:r>
              <a:rPr lang="ru-RU" altLang="ru-RU" b="1" dirty="0">
                <a:solidFill>
                  <a:srgbClr val="280099"/>
                </a:solidFill>
                <a:latin typeface="Times New Roman" pitchFamily="16" charset="0"/>
                <a:cs typeface="Times New Roman" pitchFamily="16" charset="0"/>
              </a:rPr>
              <a:t>«Новое в образовании - 2015» - участие, 2015 г.;</a:t>
            </a:r>
          </a:p>
          <a:p>
            <a:pPr marL="677863" indent="-677863">
              <a:buFontTx/>
              <a:buChar char="-"/>
              <a:tabLst>
                <a:tab pos="6778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  <a:defRPr/>
            </a:pPr>
            <a:r>
              <a:rPr lang="ru-RU" altLang="ru-RU" b="1" dirty="0">
                <a:solidFill>
                  <a:srgbClr val="280099"/>
                </a:solidFill>
                <a:latin typeface="Times New Roman" pitchFamily="16" charset="0"/>
                <a:cs typeface="Times New Roman" pitchFamily="16" charset="0"/>
              </a:rPr>
              <a:t>«Логопед профессионал», - участие, 2015 г.</a:t>
            </a:r>
          </a:p>
          <a:p>
            <a:pPr marL="677863" indent="-677863">
              <a:tabLst>
                <a:tab pos="6778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  <a:defRPr/>
            </a:pPr>
            <a:r>
              <a:rPr lang="ru-RU" altLang="ru-RU" b="1" dirty="0">
                <a:solidFill>
                  <a:srgbClr val="99284C"/>
                </a:solidFill>
                <a:latin typeface="Times New Roman" pitchFamily="16" charset="0"/>
                <a:cs typeface="Times New Roman" pitchFamily="16" charset="0"/>
              </a:rPr>
              <a:t>Российский уровень:</a:t>
            </a:r>
            <a:r>
              <a:rPr lang="ru-RU" altLang="ru-RU" b="1" dirty="0">
                <a:solidFill>
                  <a:schemeClr val="accent1">
                    <a:lumMod val="50000"/>
                  </a:schemeClr>
                </a:solidFill>
                <a:latin typeface="Times New Roman" pitchFamily="16" charset="0"/>
                <a:cs typeface="Times New Roman" pitchFamily="16" charset="0"/>
              </a:rPr>
              <a:t> </a:t>
            </a:r>
          </a:p>
          <a:p>
            <a:pPr marL="677863" indent="-677863">
              <a:buFontTx/>
              <a:buChar char="-"/>
              <a:tabLst>
                <a:tab pos="6778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  <a:defRPr/>
            </a:pPr>
            <a:r>
              <a:rPr lang="ru-RU" altLang="ru-RU" b="1" dirty="0">
                <a:solidFill>
                  <a:schemeClr val="accent1">
                    <a:lumMod val="50000"/>
                  </a:schemeClr>
                </a:solidFill>
                <a:latin typeface="Times New Roman" pitchFamily="16" charset="0"/>
                <a:cs typeface="Times New Roman" pitchFamily="16" charset="0"/>
              </a:rPr>
              <a:t>«Лучший конспект занятия» на МААМ.</a:t>
            </a:r>
            <a:r>
              <a:rPr lang="en-US" altLang="ru-RU" b="1" dirty="0" err="1">
                <a:solidFill>
                  <a:schemeClr val="accent1">
                    <a:lumMod val="50000"/>
                  </a:schemeClr>
                </a:solidFill>
                <a:latin typeface="Times New Roman" pitchFamily="16" charset="0"/>
                <a:cs typeface="Times New Roman" pitchFamily="16" charset="0"/>
              </a:rPr>
              <a:t>ru</a:t>
            </a:r>
            <a:r>
              <a:rPr lang="ru-RU" altLang="ru-RU" b="1" dirty="0">
                <a:solidFill>
                  <a:schemeClr val="accent1">
                    <a:lumMod val="50000"/>
                  </a:schemeClr>
                </a:solidFill>
                <a:latin typeface="Times New Roman" pitchFamily="16" charset="0"/>
                <a:cs typeface="Times New Roman" pitchFamily="16" charset="0"/>
              </a:rPr>
              <a:t>. - участие,</a:t>
            </a:r>
            <a:r>
              <a:rPr lang="en-US" altLang="ru-RU" b="1" dirty="0">
                <a:solidFill>
                  <a:schemeClr val="accent1">
                    <a:lumMod val="50000"/>
                  </a:schemeClr>
                </a:solidFill>
                <a:latin typeface="Times New Roman" pitchFamily="16" charset="0"/>
                <a:cs typeface="Times New Roman" pitchFamily="16" charset="0"/>
              </a:rPr>
              <a:t> 2015</a:t>
            </a:r>
            <a:r>
              <a:rPr lang="ru-RU" altLang="ru-RU" b="1" dirty="0">
                <a:solidFill>
                  <a:schemeClr val="accent1">
                    <a:lumMod val="50000"/>
                  </a:schemeClr>
                </a:solidFill>
                <a:latin typeface="Times New Roman" pitchFamily="16" charset="0"/>
                <a:cs typeface="Times New Roman" pitchFamily="16" charset="0"/>
              </a:rPr>
              <a:t>г</a:t>
            </a:r>
            <a:r>
              <a:rPr lang="ru-RU" alt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6" charset="0"/>
                <a:cs typeface="Times New Roman" pitchFamily="16" charset="0"/>
              </a:rPr>
              <a:t>.;</a:t>
            </a:r>
            <a:endParaRPr lang="en-US" altLang="ru-RU" b="1" dirty="0" smtClean="0">
              <a:solidFill>
                <a:schemeClr val="accent1">
                  <a:lumMod val="50000"/>
                </a:schemeClr>
              </a:solidFill>
              <a:latin typeface="Times New Roman" pitchFamily="16" charset="0"/>
              <a:cs typeface="Times New Roman" pitchFamily="16" charset="0"/>
            </a:endParaRPr>
          </a:p>
          <a:p>
            <a:pPr marL="677863" indent="-677863">
              <a:buFontTx/>
              <a:buChar char="-"/>
              <a:tabLst>
                <a:tab pos="6778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  <a:defRPr/>
            </a:pPr>
            <a:r>
              <a:rPr lang="ru-RU" alt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6" charset="0"/>
                <a:cs typeface="Times New Roman" pitchFamily="16" charset="0"/>
              </a:rPr>
              <a:t>«Всероссийский интернет конкурс педагогического творчества» на </a:t>
            </a:r>
            <a:r>
              <a:rPr lang="en-US" alt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6" charset="0"/>
                <a:cs typeface="Times New Roman" pitchFamily="16" charset="0"/>
                <a:hlinkClick r:id="rId3"/>
              </a:rPr>
              <a:t>www.educontest.net-</a:t>
            </a:r>
            <a:r>
              <a:rPr lang="en-US" alt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6" charset="0"/>
                <a:cs typeface="Times New Roman" pitchFamily="16" charset="0"/>
              </a:rPr>
              <a:t> </a:t>
            </a:r>
            <a:r>
              <a:rPr lang="ru-RU" altLang="ru-RU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6" charset="0"/>
                <a:cs typeface="Times New Roman" pitchFamily="16" charset="0"/>
              </a:rPr>
              <a:t>участие,2013г.</a:t>
            </a:r>
            <a:endParaRPr lang="en-US" altLang="ru-RU" b="1" dirty="0" smtClean="0">
              <a:solidFill>
                <a:schemeClr val="accent1">
                  <a:lumMod val="50000"/>
                </a:schemeClr>
              </a:solidFill>
              <a:latin typeface="Times New Roman" pitchFamily="16" charset="0"/>
              <a:cs typeface="Times New Roman" pitchFamily="16" charset="0"/>
            </a:endParaRPr>
          </a:p>
          <a:p>
            <a:pPr marL="677863" indent="-677863">
              <a:buFontTx/>
              <a:buChar char="-"/>
              <a:tabLst>
                <a:tab pos="6778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  <a:defRPr/>
            </a:pPr>
            <a:endParaRPr lang="ru-RU" altLang="ru-RU" b="1" dirty="0">
              <a:solidFill>
                <a:schemeClr val="accent1">
                  <a:lumMod val="50000"/>
                </a:schemeClr>
              </a:solidFill>
              <a:latin typeface="Times New Roman" pitchFamily="16" charset="0"/>
              <a:cs typeface="Times New Roman" pitchFamily="16" charset="0"/>
            </a:endParaRPr>
          </a:p>
          <a:p>
            <a:pPr marL="677863" indent="-677863">
              <a:tabLst>
                <a:tab pos="6778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  <a:defRPr/>
            </a:pPr>
            <a:r>
              <a:rPr lang="ru-RU" altLang="ru-RU" b="1" dirty="0">
                <a:solidFill>
                  <a:schemeClr val="accent1">
                    <a:lumMod val="50000"/>
                  </a:schemeClr>
                </a:solidFill>
                <a:latin typeface="Times New Roman" pitchFamily="16" charset="0"/>
                <a:cs typeface="Times New Roman" pitchFamily="16" charset="0"/>
              </a:rPr>
              <a:t> </a:t>
            </a:r>
            <a:endParaRPr lang="ru-RU" altLang="ru-RU" b="1" dirty="0">
              <a:solidFill>
                <a:srgbClr val="280099"/>
              </a:solidFill>
              <a:latin typeface="Times New Roman" pitchFamily="16" charset="0"/>
              <a:cs typeface="Times New Roman" pitchFamily="16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Содержимое 6" descr="IMG_0015.jpg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928662" y="285728"/>
            <a:ext cx="3186113" cy="4506912"/>
          </a:xfrm>
        </p:spPr>
      </p:pic>
      <p:pic>
        <p:nvPicPr>
          <p:cNvPr id="20484" name="Содержимое 4" descr="IMG.jpg"/>
          <p:cNvPicPr>
            <a:picLocks noGrp="1" noChangeAspect="1"/>
          </p:cNvPicPr>
          <p:nvPr>
            <p:ph sz="half"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286380" y="1785926"/>
            <a:ext cx="3190875" cy="4506912"/>
          </a:xfr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8" name="Содержимое 5" descr="IMG.jpg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500431" y="1714500"/>
            <a:ext cx="5643570" cy="4929210"/>
          </a:xfrm>
        </p:spPr>
      </p:pic>
      <p:pic>
        <p:nvPicPr>
          <p:cNvPr id="8" name="Содержимое 7" descr="IMG_0018.jpg"/>
          <p:cNvPicPr>
            <a:picLocks noGrp="1" noChangeAspect="1"/>
          </p:cNvPicPr>
          <p:nvPr>
            <p:ph sz="half" idx="4294967295"/>
          </p:nvPr>
        </p:nvPicPr>
        <p:blipFill>
          <a:blip r:embed="rId3" cstate="print"/>
          <a:stretch>
            <a:fillRect/>
          </a:stretch>
        </p:blipFill>
        <p:spPr>
          <a:xfrm>
            <a:off x="214282" y="0"/>
            <a:ext cx="3230563" cy="4506913"/>
          </a:xfr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Содержимое 17" descr="IMG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6000760" y="0"/>
            <a:ext cx="3035300" cy="4111625"/>
          </a:xfrm>
          <a:prstGeom prst="rect">
            <a:avLst/>
          </a:prstGeom>
        </p:spPr>
      </p:pic>
      <p:pic>
        <p:nvPicPr>
          <p:cNvPr id="3" name="Содержимое 10" descr="IMG_0003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214282" y="0"/>
            <a:ext cx="2908301" cy="4155432"/>
          </a:xfrm>
          <a:prstGeom prst="rect">
            <a:avLst/>
          </a:prstGeom>
        </p:spPr>
      </p:pic>
      <p:pic>
        <p:nvPicPr>
          <p:cNvPr id="4" name="Содержимое 3" descr="IMG_0002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3071802" y="2786058"/>
            <a:ext cx="2884488" cy="3951288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_001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54984" y="285728"/>
            <a:ext cx="4589016" cy="5786478"/>
          </a:xfrm>
          <a:prstGeom prst="rect">
            <a:avLst/>
          </a:prstGeom>
        </p:spPr>
      </p:pic>
      <p:pic>
        <p:nvPicPr>
          <p:cNvPr id="4" name="Рисунок 3" descr="IMG_001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4282" y="285728"/>
            <a:ext cx="4217603" cy="577772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671513" y="184150"/>
            <a:ext cx="7758112" cy="1530350"/>
          </a:xfrm>
        </p:spPr>
        <p:txBody>
          <a:bodyPr/>
          <a:lstStyle/>
          <a:p>
            <a:pPr eaLnBrk="1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900" i="1" smtClean="0">
                <a:solidFill>
                  <a:srgbClr val="99284C"/>
                </a:solidFill>
              </a:rPr>
              <a:t>12. Награды и поощрения педагога в межаттестационный период органами государственной власти, МО РМ, муниципальными отделами управления образованием, общественными организациями, педагогическими сообществами, родительской общественностью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28625" y="1785938"/>
            <a:ext cx="8215313" cy="1754187"/>
          </a:xfrm>
          <a:prstGeom prst="rect">
            <a:avLst/>
          </a:prstGeom>
        </p:spPr>
        <p:txBody>
          <a:bodyPr>
            <a:spAutoFit/>
          </a:bodyPr>
          <a:lstStyle/>
          <a:p>
            <a:pPr marL="677863" indent="-677863">
              <a:buFont typeface="Times New Roman" pitchFamily="16" charset="0"/>
              <a:buChar char="•"/>
              <a:tabLst>
                <a:tab pos="6778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  <a:defRPr/>
            </a:pPr>
            <a:r>
              <a:rPr lang="ru-RU" altLang="ru-RU" b="1" dirty="0">
                <a:solidFill>
                  <a:srgbClr val="99284C"/>
                </a:solidFill>
                <a:latin typeface="Times New Roman" pitchFamily="16" charset="0"/>
                <a:cs typeface="Times New Roman" pitchFamily="16" charset="0"/>
              </a:rPr>
              <a:t>Муниципальный уровень:</a:t>
            </a:r>
          </a:p>
          <a:p>
            <a:pPr marL="677863" indent="-677863">
              <a:buFont typeface="Times New Roman" pitchFamily="16" charset="0"/>
              <a:buChar char="•"/>
              <a:tabLst>
                <a:tab pos="6778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  <a:defRPr/>
            </a:pPr>
            <a:r>
              <a:rPr lang="ru-RU" altLang="ru-RU" b="1" dirty="0">
                <a:solidFill>
                  <a:schemeClr val="accent1">
                    <a:lumMod val="50000"/>
                  </a:schemeClr>
                </a:solidFill>
                <a:latin typeface="Times New Roman" pitchFamily="16" charset="0"/>
                <a:cs typeface="Times New Roman" pitchFamily="16" charset="0"/>
              </a:rPr>
              <a:t>Грамота Главы администрации городского поселения Ковылкино</a:t>
            </a:r>
            <a:r>
              <a:rPr lang="ru-RU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2015 г.</a:t>
            </a:r>
          </a:p>
          <a:p>
            <a:pPr marL="677863" indent="-677863">
              <a:buFont typeface="Times New Roman" pitchFamily="16" charset="0"/>
              <a:buChar char="•"/>
              <a:tabLst>
                <a:tab pos="6778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  <a:defRPr/>
            </a:pPr>
            <a:r>
              <a:rPr lang="ru-RU" alt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Российский уровень:</a:t>
            </a:r>
          </a:p>
          <a:p>
            <a:pPr marL="677863" indent="-677863">
              <a:buFont typeface="Times New Roman" pitchFamily="16" charset="0"/>
              <a:buChar char="•"/>
              <a:tabLst>
                <a:tab pos="677863" algn="l"/>
                <a:tab pos="782638" algn="l"/>
                <a:tab pos="1231900" algn="l"/>
                <a:tab pos="1681163" algn="l"/>
                <a:tab pos="2130425" algn="l"/>
                <a:tab pos="2579688" algn="l"/>
                <a:tab pos="3028950" algn="l"/>
                <a:tab pos="3478213" algn="l"/>
                <a:tab pos="3927475" algn="l"/>
                <a:tab pos="4376738" algn="l"/>
                <a:tab pos="4826000" algn="l"/>
                <a:tab pos="5275263" algn="l"/>
                <a:tab pos="5724525" algn="l"/>
                <a:tab pos="6173788" algn="l"/>
                <a:tab pos="6623050" algn="l"/>
                <a:tab pos="7072313" algn="l"/>
                <a:tab pos="7521575" algn="l"/>
                <a:tab pos="7970838" algn="l"/>
                <a:tab pos="8420100" algn="l"/>
                <a:tab pos="8869363" algn="l"/>
                <a:tab pos="9318625" algn="l"/>
              </a:tabLst>
              <a:defRPr/>
            </a:pPr>
            <a:r>
              <a:rPr lang="ru-RU" altLang="ru-RU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Медаль « За заслуги в проведении Всероссийской переписи населения 2010 года</a:t>
            </a:r>
            <a:r>
              <a:rPr lang="ru-RU" alt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r>
              <a:rPr lang="en-US" alt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2012</a:t>
            </a:r>
            <a:r>
              <a:rPr lang="ru-RU" altLang="ru-RU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г.</a:t>
            </a:r>
            <a:endParaRPr lang="ru-RU" altLang="ru-RU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5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85720" y="285728"/>
            <a:ext cx="3289300" cy="4506913"/>
          </a:xfrm>
          <a:noFill/>
        </p:spPr>
      </p:pic>
      <p:pic>
        <p:nvPicPr>
          <p:cNvPr id="23556" name="Picture 3" descr="C:\Documents and Settings\Admin\Рабочий стол\сканер\2015_02_11\IMG_001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7620" y="2500306"/>
            <a:ext cx="5194300" cy="3475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357188" y="184150"/>
            <a:ext cx="8429625" cy="1435100"/>
          </a:xfrm>
        </p:spPr>
        <p:txBody>
          <a:bodyPr/>
          <a:lstStyle/>
          <a:p>
            <a:pPr eaLnBrk="1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3200" i="1" smtClean="0">
                <a:solidFill>
                  <a:srgbClr val="99284C"/>
                </a:solidFill>
              </a:rPr>
              <a:t>13. Повышение квалификации,</a:t>
            </a:r>
            <a:br>
              <a:rPr lang="ru-RU" sz="3200" i="1" smtClean="0">
                <a:solidFill>
                  <a:srgbClr val="99284C"/>
                </a:solidFill>
              </a:rPr>
            </a:br>
            <a:r>
              <a:rPr lang="ru-RU" sz="3200" i="1" smtClean="0">
                <a:solidFill>
                  <a:srgbClr val="99284C"/>
                </a:solidFill>
              </a:rPr>
              <a:t> профессиональная переподготовка</a:t>
            </a:r>
          </a:p>
        </p:txBody>
      </p:sp>
      <p:pic>
        <p:nvPicPr>
          <p:cNvPr id="6" name="Рисунок 5" descr="IMG_00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1538" y="1714488"/>
            <a:ext cx="6786610" cy="4954071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51655" y="785794"/>
            <a:ext cx="7239987" cy="514353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539750" y="114300"/>
            <a:ext cx="7940675" cy="1506538"/>
          </a:xfrm>
          <a:solidFill>
            <a:srgbClr val="CCCCFF"/>
          </a:solidFill>
        </p:spPr>
        <p:txBody>
          <a:bodyPr lIns="90000" tIns="46800" rIns="90000" bIns="46800"/>
          <a:lstStyle/>
          <a:p>
            <a:pPr eaLnBrk="1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3200" i="1" smtClean="0">
                <a:solidFill>
                  <a:srgbClr val="A50021"/>
                </a:solidFill>
              </a:rPr>
              <a:t>Наличие собственного инновационного педагогического опыта</a:t>
            </a:r>
          </a:p>
        </p:txBody>
      </p:sp>
      <p:sp>
        <p:nvSpPr>
          <p:cNvPr id="4099" name="Rectangle 2"/>
          <p:cNvSpPr>
            <a:spLocks noGrp="1" noChangeArrowheads="1"/>
          </p:cNvSpPr>
          <p:nvPr>
            <p:ph type="subTitle" idx="4294967295"/>
          </p:nvPr>
        </p:nvSpPr>
        <p:spPr>
          <a:xfrm>
            <a:off x="323850" y="1773238"/>
            <a:ext cx="8569325" cy="4167187"/>
          </a:xfrm>
        </p:spPr>
        <p:txBody>
          <a:bodyPr tIns="20160" anchor="ctr"/>
          <a:lstStyle/>
          <a:p>
            <a:pPr marL="0" indent="0" algn="ctr" eaLnBrk="1">
              <a:lnSpc>
                <a:spcPct val="95000"/>
              </a:lnSpc>
              <a:buClr>
                <a:srgbClr val="000099"/>
              </a:buClr>
              <a:buFont typeface="Times New Roman" pitchFamily="18" charset="0"/>
              <a:buNone/>
              <a:tabLst>
                <a:tab pos="298450" algn="l"/>
                <a:tab pos="403225" algn="l"/>
                <a:tab pos="852488" algn="l"/>
                <a:tab pos="1301750" algn="l"/>
                <a:tab pos="1751013" algn="l"/>
                <a:tab pos="2200275" algn="l"/>
                <a:tab pos="2649538" algn="l"/>
                <a:tab pos="3098800" algn="l"/>
                <a:tab pos="3548063" algn="l"/>
                <a:tab pos="3997325" algn="l"/>
                <a:tab pos="4446588" algn="l"/>
                <a:tab pos="4895850" algn="l"/>
                <a:tab pos="5345113" algn="l"/>
                <a:tab pos="5794375" algn="l"/>
                <a:tab pos="6243638" algn="l"/>
                <a:tab pos="6692900" algn="l"/>
                <a:tab pos="7142163" algn="l"/>
                <a:tab pos="7591425" algn="l"/>
                <a:tab pos="8040688" algn="l"/>
                <a:tab pos="8489950" algn="l"/>
                <a:tab pos="8939213" algn="l"/>
              </a:tabLst>
            </a:pPr>
            <a:endParaRPr lang="ru-RU" sz="2000" dirty="0" smtClean="0"/>
          </a:p>
          <a:p>
            <a:pPr marL="0" indent="0" algn="ctr" eaLnBrk="1">
              <a:lnSpc>
                <a:spcPct val="95000"/>
              </a:lnSpc>
              <a:buClr>
                <a:srgbClr val="000099"/>
              </a:buClr>
              <a:buFont typeface="Times New Roman" pitchFamily="18" charset="0"/>
              <a:buNone/>
              <a:tabLst>
                <a:tab pos="298450" algn="l"/>
                <a:tab pos="403225" algn="l"/>
                <a:tab pos="852488" algn="l"/>
                <a:tab pos="1301750" algn="l"/>
                <a:tab pos="1751013" algn="l"/>
                <a:tab pos="2200275" algn="l"/>
                <a:tab pos="2649538" algn="l"/>
                <a:tab pos="3098800" algn="l"/>
                <a:tab pos="3548063" algn="l"/>
                <a:tab pos="3997325" algn="l"/>
                <a:tab pos="4446588" algn="l"/>
                <a:tab pos="4895850" algn="l"/>
                <a:tab pos="5345113" algn="l"/>
                <a:tab pos="5794375" algn="l"/>
                <a:tab pos="6243638" algn="l"/>
                <a:tab pos="6692900" algn="l"/>
                <a:tab pos="7142163" algn="l"/>
                <a:tab pos="7591425" algn="l"/>
                <a:tab pos="8040688" algn="l"/>
                <a:tab pos="8489950" algn="l"/>
                <a:tab pos="8939213" algn="l"/>
              </a:tabLst>
            </a:pPr>
            <a:endParaRPr lang="ru-RU" sz="2000" b="1" i="1" dirty="0" smtClean="0">
              <a:solidFill>
                <a:srgbClr val="000099"/>
              </a:solidFill>
              <a:latin typeface="Times New Roman" pitchFamily="18" charset="0"/>
            </a:endParaRPr>
          </a:p>
          <a:p>
            <a:pPr marL="0" indent="0">
              <a:buFont typeface="Times New Roman" pitchFamily="18" charset="0"/>
              <a:buNone/>
              <a:tabLst>
                <a:tab pos="298450" algn="l"/>
                <a:tab pos="403225" algn="l"/>
                <a:tab pos="852488" algn="l"/>
                <a:tab pos="1301750" algn="l"/>
                <a:tab pos="1751013" algn="l"/>
                <a:tab pos="2200275" algn="l"/>
                <a:tab pos="2649538" algn="l"/>
                <a:tab pos="3098800" algn="l"/>
                <a:tab pos="3548063" algn="l"/>
                <a:tab pos="3997325" algn="l"/>
                <a:tab pos="4446588" algn="l"/>
                <a:tab pos="4895850" algn="l"/>
                <a:tab pos="5345113" algn="l"/>
                <a:tab pos="5794375" algn="l"/>
                <a:tab pos="6243638" algn="l"/>
                <a:tab pos="6692900" algn="l"/>
                <a:tab pos="7142163" algn="l"/>
                <a:tab pos="7591425" algn="l"/>
                <a:tab pos="8040688" algn="l"/>
                <a:tab pos="8489950" algn="l"/>
                <a:tab pos="8939213" algn="l"/>
              </a:tabLst>
            </a:pPr>
            <a:endParaRPr lang="ru-RU" sz="2800" dirty="0" smtClean="0"/>
          </a:p>
          <a:p>
            <a:pPr marL="0" indent="0" algn="ctr" eaLnBrk="1">
              <a:lnSpc>
                <a:spcPct val="95000"/>
              </a:lnSpc>
              <a:buClr>
                <a:srgbClr val="000099"/>
              </a:buClr>
              <a:buFont typeface="Times New Roman" pitchFamily="18" charset="0"/>
              <a:buNone/>
              <a:tabLst>
                <a:tab pos="298450" algn="l"/>
                <a:tab pos="403225" algn="l"/>
                <a:tab pos="852488" algn="l"/>
                <a:tab pos="1301750" algn="l"/>
                <a:tab pos="1751013" algn="l"/>
                <a:tab pos="2200275" algn="l"/>
                <a:tab pos="2649538" algn="l"/>
                <a:tab pos="3098800" algn="l"/>
                <a:tab pos="3548063" algn="l"/>
                <a:tab pos="3997325" algn="l"/>
                <a:tab pos="4446588" algn="l"/>
                <a:tab pos="4895850" algn="l"/>
                <a:tab pos="5345113" algn="l"/>
                <a:tab pos="5794375" algn="l"/>
                <a:tab pos="6243638" algn="l"/>
                <a:tab pos="6692900" algn="l"/>
                <a:tab pos="7142163" algn="l"/>
                <a:tab pos="7591425" algn="l"/>
                <a:tab pos="8040688" algn="l"/>
                <a:tab pos="8489950" algn="l"/>
                <a:tab pos="8939213" algn="l"/>
              </a:tabLst>
            </a:pPr>
            <a:endParaRPr lang="ru-RU" sz="2800" b="1" dirty="0" smtClean="0">
              <a:solidFill>
                <a:srgbClr val="000099"/>
              </a:solidFill>
              <a:latin typeface="Times New Roman" pitchFamily="18" charset="0"/>
            </a:endParaRPr>
          </a:p>
          <a:p>
            <a:pPr marL="0" indent="0" algn="ctr" eaLnBrk="1">
              <a:lnSpc>
                <a:spcPct val="95000"/>
              </a:lnSpc>
              <a:buClr>
                <a:srgbClr val="000099"/>
              </a:buClr>
              <a:buFont typeface="Times New Roman" pitchFamily="18" charset="0"/>
              <a:buNone/>
              <a:tabLst>
                <a:tab pos="298450" algn="l"/>
                <a:tab pos="403225" algn="l"/>
                <a:tab pos="852488" algn="l"/>
                <a:tab pos="1301750" algn="l"/>
                <a:tab pos="1751013" algn="l"/>
                <a:tab pos="2200275" algn="l"/>
                <a:tab pos="2649538" algn="l"/>
                <a:tab pos="3098800" algn="l"/>
                <a:tab pos="3548063" algn="l"/>
                <a:tab pos="3997325" algn="l"/>
                <a:tab pos="4446588" algn="l"/>
                <a:tab pos="4895850" algn="l"/>
                <a:tab pos="5345113" algn="l"/>
                <a:tab pos="5794375" algn="l"/>
                <a:tab pos="6243638" algn="l"/>
                <a:tab pos="6692900" algn="l"/>
                <a:tab pos="7142163" algn="l"/>
                <a:tab pos="7591425" algn="l"/>
                <a:tab pos="8040688" algn="l"/>
                <a:tab pos="8489950" algn="l"/>
                <a:tab pos="8939213" algn="l"/>
              </a:tabLst>
            </a:pPr>
            <a:endParaRPr lang="ru-RU" sz="2800" b="1" dirty="0" smtClean="0">
              <a:solidFill>
                <a:srgbClr val="000099"/>
              </a:solidFill>
              <a:latin typeface="Times New Roman" pitchFamily="18" charset="0"/>
            </a:endParaRPr>
          </a:p>
          <a:p>
            <a:pPr marL="0" indent="0" algn="just" eaLnBrk="1">
              <a:lnSpc>
                <a:spcPct val="95000"/>
              </a:lnSpc>
              <a:buClr>
                <a:srgbClr val="000099"/>
              </a:buClr>
              <a:buFont typeface="Times New Roman" pitchFamily="18" charset="0"/>
              <a:buNone/>
              <a:tabLst>
                <a:tab pos="298450" algn="l"/>
                <a:tab pos="403225" algn="l"/>
                <a:tab pos="852488" algn="l"/>
                <a:tab pos="1301750" algn="l"/>
                <a:tab pos="1751013" algn="l"/>
                <a:tab pos="2200275" algn="l"/>
                <a:tab pos="2649538" algn="l"/>
                <a:tab pos="3098800" algn="l"/>
                <a:tab pos="3548063" algn="l"/>
                <a:tab pos="3997325" algn="l"/>
                <a:tab pos="4446588" algn="l"/>
                <a:tab pos="4895850" algn="l"/>
                <a:tab pos="5345113" algn="l"/>
                <a:tab pos="5794375" algn="l"/>
                <a:tab pos="6243638" algn="l"/>
                <a:tab pos="6692900" algn="l"/>
                <a:tab pos="7142163" algn="l"/>
                <a:tab pos="7591425" algn="l"/>
                <a:tab pos="8040688" algn="l"/>
                <a:tab pos="8489950" algn="l"/>
                <a:tab pos="8939213" algn="l"/>
              </a:tabLst>
            </a:pPr>
            <a:r>
              <a:rPr lang="ru-RU" sz="2800" b="1" dirty="0" smtClean="0">
                <a:solidFill>
                  <a:srgbClr val="000099"/>
                </a:solidFill>
                <a:latin typeface="Times New Roman" pitchFamily="18" charset="0"/>
              </a:rPr>
              <a:t>    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971600" y="2492896"/>
            <a:ext cx="79928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hlinkClick r:id="rId3"/>
              </a:rPr>
              <a:t>http://a2b2.ru/methods/14391_pedagogicheskiy_opyt_uchitelya_-_logopeda_verhovcevoy_iv/</a:t>
            </a:r>
            <a:endParaRPr lang="ru-RU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360363" y="84138"/>
            <a:ext cx="8783637" cy="1535112"/>
          </a:xfrm>
          <a:solidFill>
            <a:srgbClr val="CCCCFF"/>
          </a:solidFill>
        </p:spPr>
        <p:txBody>
          <a:bodyPr lIns="90000" tIns="46800" rIns="90000" bIns="46800"/>
          <a:lstStyle/>
          <a:p>
            <a:pPr eaLnBrk="1">
              <a:spcBef>
                <a:spcPts val="8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US" sz="3200" i="1" smtClean="0">
                <a:solidFill>
                  <a:srgbClr val="C00000"/>
                </a:solidFill>
              </a:rPr>
              <a:t>1</a:t>
            </a:r>
            <a:r>
              <a:rPr lang="ru-RU" sz="3200" i="1" smtClean="0">
                <a:solidFill>
                  <a:srgbClr val="C00000"/>
                </a:solidFill>
              </a:rPr>
              <a:t>. Применение информационно- коммуникационных технологий</a:t>
            </a:r>
          </a:p>
        </p:txBody>
      </p:sp>
      <p:pic>
        <p:nvPicPr>
          <p:cNvPr id="5" name="Рисунок 4" descr="IMG_00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714612" y="1714488"/>
            <a:ext cx="3598201" cy="4929198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Содержимое 3" descr="IMG_0006.jp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42910" y="714356"/>
            <a:ext cx="3390646" cy="4929222"/>
          </a:xfrm>
        </p:spPr>
      </p:pic>
      <p:pic>
        <p:nvPicPr>
          <p:cNvPr id="3" name="Рисунок 2" descr="IMG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3438" y="714356"/>
            <a:ext cx="3598219" cy="492922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Заголовок 2"/>
          <p:cNvSpPr>
            <a:spLocks noGrp="1"/>
          </p:cNvSpPr>
          <p:nvPr>
            <p:ph type="title" idx="4294967295"/>
          </p:nvPr>
        </p:nvSpPr>
        <p:spPr>
          <a:xfrm>
            <a:off x="571472" y="139700"/>
            <a:ext cx="8429684" cy="1868488"/>
          </a:xfrm>
        </p:spPr>
        <p:txBody>
          <a:bodyPr/>
          <a:lstStyle/>
          <a:p>
            <a:r>
              <a:rPr lang="ru-RU" sz="2800" dirty="0" smtClean="0">
                <a:solidFill>
                  <a:srgbClr val="C00000"/>
                </a:solidFill>
              </a:rPr>
              <a:t>2. Соответствие данных первичного </a:t>
            </a:r>
            <a:r>
              <a:rPr lang="en-US" sz="2800" dirty="0" smtClean="0">
                <a:solidFill>
                  <a:srgbClr val="C00000"/>
                </a:solidFill>
              </a:rPr>
              <a:t>  </a:t>
            </a:r>
            <a:r>
              <a:rPr lang="ru-RU" sz="2800" dirty="0" smtClean="0">
                <a:solidFill>
                  <a:srgbClr val="C00000"/>
                </a:solidFill>
              </a:rPr>
              <a:t>обследования и диагноза перспективному плану индивидуальной или групповой коррекции </a:t>
            </a:r>
          </a:p>
        </p:txBody>
      </p:sp>
      <p:pic>
        <p:nvPicPr>
          <p:cNvPr id="4" name="Рисунок 3" descr="IMG_000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85786" y="1928802"/>
            <a:ext cx="3692638" cy="4716923"/>
          </a:xfrm>
          <a:prstGeom prst="rect">
            <a:avLst/>
          </a:prstGeom>
        </p:spPr>
      </p:pic>
      <p:pic>
        <p:nvPicPr>
          <p:cNvPr id="6" name="Рисунок 5" descr="IMG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14942" y="1857364"/>
            <a:ext cx="3410207" cy="479955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720725" y="158750"/>
            <a:ext cx="7759700" cy="1662113"/>
          </a:xfrm>
        </p:spPr>
        <p:txBody>
          <a:bodyPr/>
          <a:lstStyle/>
          <a:p>
            <a:pPr eaLnBrk="1">
              <a:lnSpc>
                <a:spcPct val="101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800" i="1" smtClean="0">
                <a:solidFill>
                  <a:srgbClr val="A50021"/>
                </a:solidFill>
              </a:rPr>
              <a:t>3. Динамика продвижения воспитанников в соответствии с перспективным планом коррекционной работы </a:t>
            </a:r>
          </a:p>
        </p:txBody>
      </p:sp>
      <p:sp>
        <p:nvSpPr>
          <p:cNvPr id="8195" name="Прямоугольник 1"/>
          <p:cNvSpPr>
            <a:spLocks noChangeArrowheads="1"/>
          </p:cNvSpPr>
          <p:nvPr/>
        </p:nvSpPr>
        <p:spPr bwMode="auto">
          <a:xfrm>
            <a:off x="395288" y="1628775"/>
            <a:ext cx="8462962" cy="310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sz="2800">
              <a:solidFill>
                <a:srgbClr val="7030A0"/>
              </a:solidFill>
              <a:latin typeface="Times New Roman" pitchFamily="18" charset="0"/>
            </a:endParaRPr>
          </a:p>
          <a:p>
            <a:endParaRPr lang="ru-RU" sz="2800">
              <a:solidFill>
                <a:srgbClr val="7030A0"/>
              </a:solidFill>
              <a:latin typeface="Times New Roman" pitchFamily="18" charset="0"/>
            </a:endParaRPr>
          </a:p>
          <a:p>
            <a:endParaRPr lang="en-US" sz="2800" b="1">
              <a:solidFill>
                <a:srgbClr val="7030A0"/>
              </a:solidFill>
              <a:latin typeface="Times New Roman" pitchFamily="18" charset="0"/>
            </a:endParaRPr>
          </a:p>
          <a:p>
            <a:endParaRPr lang="en-US" sz="2800" b="1">
              <a:solidFill>
                <a:srgbClr val="7030A0"/>
              </a:solidFill>
              <a:latin typeface="Times New Roman" pitchFamily="18" charset="0"/>
            </a:endParaRPr>
          </a:p>
          <a:p>
            <a:endParaRPr lang="en-US" sz="2800" b="1">
              <a:solidFill>
                <a:srgbClr val="7030A0"/>
              </a:solidFill>
              <a:latin typeface="Times New Roman" pitchFamily="18" charset="0"/>
            </a:endParaRPr>
          </a:p>
          <a:p>
            <a:endParaRPr lang="ru-RU" sz="2800" b="1">
              <a:solidFill>
                <a:srgbClr val="7030A0"/>
              </a:solidFill>
              <a:latin typeface="Times New Roman" pitchFamily="18" charset="0"/>
            </a:endParaRPr>
          </a:p>
          <a:p>
            <a:endParaRPr lang="ru-RU" sz="2800">
              <a:solidFill>
                <a:srgbClr val="7030A0"/>
              </a:solidFill>
              <a:latin typeface="Times New Roman" pitchFamily="18" charset="0"/>
            </a:endParaRPr>
          </a:p>
        </p:txBody>
      </p:sp>
      <p:pic>
        <p:nvPicPr>
          <p:cNvPr id="5" name="Рисунок 4" descr="IMG_001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85984" y="1643051"/>
            <a:ext cx="3705358" cy="5214949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_000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85984" y="357166"/>
            <a:ext cx="4217603" cy="577772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1_Тема Office">
  <a:themeElements>
    <a:clrScheme name="Тема Office 7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3399FF"/>
      </a:accent1>
      <a:accent2>
        <a:srgbClr val="99FFCC"/>
      </a:accent2>
      <a:accent3>
        <a:srgbClr val="FFFFFF"/>
      </a:accent3>
      <a:accent4>
        <a:srgbClr val="000000"/>
      </a:accent4>
      <a:accent5>
        <a:srgbClr val="ADCAFF"/>
      </a:accent5>
      <a:accent6>
        <a:srgbClr val="8AE7B9"/>
      </a:accent6>
      <a:hlink>
        <a:srgbClr val="CC00CC"/>
      </a:hlink>
      <a:folHlink>
        <a:srgbClr val="B2B2B2"/>
      </a:folHlink>
    </a:clrScheme>
    <a:fontScheme name="Тема Office">
      <a:majorFont>
        <a:latin typeface="Arial"/>
        <a:ea typeface=""/>
        <a:cs typeface="Lucida Sans Unicode"/>
      </a:majorFont>
      <a:minorFont>
        <a:latin typeface="Arial"/>
        <a:ea typeface=""/>
        <a:cs typeface="Lucida Sans Unicode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Портфолио  Аттестация Федаева Н.К. Атемарский детский сад №1 Теремок Лямбирский район - копия</Template>
  <TotalTime>1708</TotalTime>
  <Words>425</Words>
  <Application>Microsoft Office PowerPoint</Application>
  <PresentationFormat>Экран (4:3)</PresentationFormat>
  <Paragraphs>61</Paragraphs>
  <Slides>33</Slides>
  <Notes>12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4" baseType="lpstr">
      <vt:lpstr>1_Тема Office</vt:lpstr>
      <vt:lpstr>Министерство образования РМ   Портфолио  Верховцевой Ирины Викторовны ,  учителя-логопеда  МБДОУ «Детский сад  «Светлячок» комбинированного вида»,  Ковылкинский муниципальный район, РМ </vt:lpstr>
      <vt:lpstr>Слайд 2</vt:lpstr>
      <vt:lpstr>Слайд 3</vt:lpstr>
      <vt:lpstr>Наличие собственного инновационного педагогического опыта</vt:lpstr>
      <vt:lpstr>1. Применение информационно- коммуникационных технологий</vt:lpstr>
      <vt:lpstr>Слайд 6</vt:lpstr>
      <vt:lpstr>2. Соответствие данных первичного   обследования и диагноза перспективному плану индивидуальной или групповой коррекции </vt:lpstr>
      <vt:lpstr>3. Динамика продвижения воспитанников в соответствии с перспективным планом коррекционной работы </vt:lpstr>
      <vt:lpstr>Слайд 9</vt:lpstr>
      <vt:lpstr>Слайд 10</vt:lpstr>
      <vt:lpstr>4. Взаимодействие с родителями </vt:lpstr>
      <vt:lpstr>Слайд 12</vt:lpstr>
      <vt:lpstr>Слайд 13</vt:lpstr>
      <vt:lpstr> 5. Наличие публикаций, включая интернет - публикации </vt:lpstr>
      <vt:lpstr>Слайд 15</vt:lpstr>
      <vt:lpstr>Слайд 16</vt:lpstr>
      <vt:lpstr>6.Участие в инновационной (экспериментальной) деятельности</vt:lpstr>
      <vt:lpstr>8. Выступления на научно-практических конференциях, педчтениях, семинарах, секциях, методических объединениях</vt:lpstr>
      <vt:lpstr>Слайд 19</vt:lpstr>
      <vt:lpstr>Слайд 20</vt:lpstr>
      <vt:lpstr>Слайд 21</vt:lpstr>
      <vt:lpstr>Слайд 22</vt:lpstr>
      <vt:lpstr>Слайд 23</vt:lpstr>
      <vt:lpstr>10. Общественная активность педагога: участие в экспертных комиссиях, в жюри конкурсов, депутатская деятельность и т.д.</vt:lpstr>
      <vt:lpstr>Слайд 25</vt:lpstr>
      <vt:lpstr>11. Участие педагога в профессиональных конкурсах</vt:lpstr>
      <vt:lpstr>Слайд 27</vt:lpstr>
      <vt:lpstr>Слайд 28</vt:lpstr>
      <vt:lpstr>Слайд 29</vt:lpstr>
      <vt:lpstr>12. Награды и поощрения педагога в межаттестационный период органами государственной власти, МО РМ, муниципальными отделами управления образованием, общественными организациями, педагогическими сообществами, родительской общественностью</vt:lpstr>
      <vt:lpstr>Слайд 31</vt:lpstr>
      <vt:lpstr>13. Повышение квалификации,  профессиональная переподготовка</vt:lpstr>
      <vt:lpstr>Слайд 33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Министерство образования РМ   Портфолио  Федаевой Натальи Константиновны,  воспитателя МБДОУ «Атемарский детский сад №1 «Теремок»,  Лямбирский муниципальный район РМ</dc:title>
  <dc:creator>Пользователь</dc:creator>
  <cp:lastModifiedBy>Admin</cp:lastModifiedBy>
  <cp:revision>188</cp:revision>
  <cp:lastPrinted>1601-01-01T00:00:00Z</cp:lastPrinted>
  <dcterms:created xsi:type="dcterms:W3CDTF">2013-01-28T11:22:51Z</dcterms:created>
  <dcterms:modified xsi:type="dcterms:W3CDTF">2016-02-03T10:17:31Z</dcterms:modified>
</cp:coreProperties>
</file>